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5" d="100"/>
          <a:sy n="85" d="100"/>
        </p:scale>
        <p:origin x="74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862C-0952-4F93-A0EF-C43EF94638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002584E-B61D-4B77-B667-6B8B2CCCFC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A22DB0-46A4-4D81-B191-4996127A2715}"/>
              </a:ext>
            </a:extLst>
          </p:cNvPr>
          <p:cNvSpPr>
            <a:spLocks noGrp="1"/>
          </p:cNvSpPr>
          <p:nvPr>
            <p:ph type="dt" sz="half" idx="10"/>
          </p:nvPr>
        </p:nvSpPr>
        <p:spPr/>
        <p:txBody>
          <a:bodyPr/>
          <a:lstStyle/>
          <a:p>
            <a:fld id="{37E7044E-F6E1-4482-886B-3F92DA68A06D}" type="datetimeFigureOut">
              <a:rPr lang="en-IN" smtClean="0"/>
              <a:t>23-02-2022</a:t>
            </a:fld>
            <a:endParaRPr lang="en-IN"/>
          </a:p>
        </p:txBody>
      </p:sp>
      <p:sp>
        <p:nvSpPr>
          <p:cNvPr id="5" name="Footer Placeholder 4">
            <a:extLst>
              <a:ext uri="{FF2B5EF4-FFF2-40B4-BE49-F238E27FC236}">
                <a16:creationId xmlns:a16="http://schemas.microsoft.com/office/drawing/2014/main" id="{514EB2CA-BDA2-483E-BBD4-62C4435ED2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9AA20A-D1D5-4C9F-A7B9-D024E296AC39}"/>
              </a:ext>
            </a:extLst>
          </p:cNvPr>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1151289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3586-DE08-4A16-9CE0-E99192638F7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74BE68-9966-4047-B9AA-8CD2286D21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E27302-8A79-4538-8A17-9AD2D16F910D}"/>
              </a:ext>
            </a:extLst>
          </p:cNvPr>
          <p:cNvSpPr>
            <a:spLocks noGrp="1"/>
          </p:cNvSpPr>
          <p:nvPr>
            <p:ph type="dt" sz="half" idx="10"/>
          </p:nvPr>
        </p:nvSpPr>
        <p:spPr/>
        <p:txBody>
          <a:bodyPr/>
          <a:lstStyle/>
          <a:p>
            <a:fld id="{37E7044E-F6E1-4482-886B-3F92DA68A06D}" type="datetimeFigureOut">
              <a:rPr lang="en-IN" smtClean="0"/>
              <a:t>23-02-2022</a:t>
            </a:fld>
            <a:endParaRPr lang="en-IN"/>
          </a:p>
        </p:txBody>
      </p:sp>
      <p:sp>
        <p:nvSpPr>
          <p:cNvPr id="5" name="Footer Placeholder 4">
            <a:extLst>
              <a:ext uri="{FF2B5EF4-FFF2-40B4-BE49-F238E27FC236}">
                <a16:creationId xmlns:a16="http://schemas.microsoft.com/office/drawing/2014/main" id="{9239D813-D31C-43CB-85A0-F6B8D83513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8BFC5A-0BEB-4B3E-8B07-AC3F80772DB6}"/>
              </a:ext>
            </a:extLst>
          </p:cNvPr>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636515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FFFE0B-2576-46B4-AB2E-136C84DE52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FFCD7D-A3A3-4A9D-8AEA-6E1B9A8F8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BE1307-D221-418A-9C9D-731ECAB25B18}"/>
              </a:ext>
            </a:extLst>
          </p:cNvPr>
          <p:cNvSpPr>
            <a:spLocks noGrp="1"/>
          </p:cNvSpPr>
          <p:nvPr>
            <p:ph type="dt" sz="half" idx="10"/>
          </p:nvPr>
        </p:nvSpPr>
        <p:spPr/>
        <p:txBody>
          <a:bodyPr/>
          <a:lstStyle/>
          <a:p>
            <a:fld id="{37E7044E-F6E1-4482-886B-3F92DA68A06D}" type="datetimeFigureOut">
              <a:rPr lang="en-IN" smtClean="0"/>
              <a:t>23-02-2022</a:t>
            </a:fld>
            <a:endParaRPr lang="en-IN"/>
          </a:p>
        </p:txBody>
      </p:sp>
      <p:sp>
        <p:nvSpPr>
          <p:cNvPr id="5" name="Footer Placeholder 4">
            <a:extLst>
              <a:ext uri="{FF2B5EF4-FFF2-40B4-BE49-F238E27FC236}">
                <a16:creationId xmlns:a16="http://schemas.microsoft.com/office/drawing/2014/main" id="{A725EC0B-AE69-4001-933A-5804BF2346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8CFED5-56DE-4AB3-9AF1-E62656174CD6}"/>
              </a:ext>
            </a:extLst>
          </p:cNvPr>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1820985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1383-7A1A-46EF-8120-0E3A8664F1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30831C-9B06-4F36-A437-3580DAFAAC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E069D2-D043-4427-988B-EC99DF845749}"/>
              </a:ext>
            </a:extLst>
          </p:cNvPr>
          <p:cNvSpPr>
            <a:spLocks noGrp="1"/>
          </p:cNvSpPr>
          <p:nvPr>
            <p:ph type="dt" sz="half" idx="10"/>
          </p:nvPr>
        </p:nvSpPr>
        <p:spPr/>
        <p:txBody>
          <a:bodyPr/>
          <a:lstStyle/>
          <a:p>
            <a:fld id="{37E7044E-F6E1-4482-886B-3F92DA68A06D}" type="datetimeFigureOut">
              <a:rPr lang="en-IN" smtClean="0"/>
              <a:t>23-02-2022</a:t>
            </a:fld>
            <a:endParaRPr lang="en-IN"/>
          </a:p>
        </p:txBody>
      </p:sp>
      <p:sp>
        <p:nvSpPr>
          <p:cNvPr id="5" name="Footer Placeholder 4">
            <a:extLst>
              <a:ext uri="{FF2B5EF4-FFF2-40B4-BE49-F238E27FC236}">
                <a16:creationId xmlns:a16="http://schemas.microsoft.com/office/drawing/2014/main" id="{843FCBAD-696A-4F54-A0F5-B8572B1702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4C9D22-727F-4F36-878E-4022A4B2CA7B}"/>
              </a:ext>
            </a:extLst>
          </p:cNvPr>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1445319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1CAB-DF9B-4AD1-A559-9F75BCB2A0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ADDD18-8129-473E-9781-5D26FA02C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F2D3A0-46C6-4B40-B81E-DCC6F64C8993}"/>
              </a:ext>
            </a:extLst>
          </p:cNvPr>
          <p:cNvSpPr>
            <a:spLocks noGrp="1"/>
          </p:cNvSpPr>
          <p:nvPr>
            <p:ph type="dt" sz="half" idx="10"/>
          </p:nvPr>
        </p:nvSpPr>
        <p:spPr/>
        <p:txBody>
          <a:bodyPr/>
          <a:lstStyle/>
          <a:p>
            <a:fld id="{37E7044E-F6E1-4482-886B-3F92DA68A06D}" type="datetimeFigureOut">
              <a:rPr lang="en-IN" smtClean="0"/>
              <a:t>23-02-2022</a:t>
            </a:fld>
            <a:endParaRPr lang="en-IN"/>
          </a:p>
        </p:txBody>
      </p:sp>
      <p:sp>
        <p:nvSpPr>
          <p:cNvPr id="5" name="Footer Placeholder 4">
            <a:extLst>
              <a:ext uri="{FF2B5EF4-FFF2-40B4-BE49-F238E27FC236}">
                <a16:creationId xmlns:a16="http://schemas.microsoft.com/office/drawing/2014/main" id="{7C5694FD-0EF9-4E33-B696-5C5CE89686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892A66-81AF-4737-806F-AFFD21511078}"/>
              </a:ext>
            </a:extLst>
          </p:cNvPr>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1101625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9BED-7309-4E14-B45D-98FF715C84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9D7FBC-98E9-49FC-934B-998AE2CC3C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723D4A5-33F6-42CE-9B43-928903AF5B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8D70285-B769-4437-B9D3-709E2364158F}"/>
              </a:ext>
            </a:extLst>
          </p:cNvPr>
          <p:cNvSpPr>
            <a:spLocks noGrp="1"/>
          </p:cNvSpPr>
          <p:nvPr>
            <p:ph type="dt" sz="half" idx="10"/>
          </p:nvPr>
        </p:nvSpPr>
        <p:spPr/>
        <p:txBody>
          <a:bodyPr/>
          <a:lstStyle/>
          <a:p>
            <a:fld id="{37E7044E-F6E1-4482-886B-3F92DA68A06D}" type="datetimeFigureOut">
              <a:rPr lang="en-IN" smtClean="0"/>
              <a:t>23-02-2022</a:t>
            </a:fld>
            <a:endParaRPr lang="en-IN"/>
          </a:p>
        </p:txBody>
      </p:sp>
      <p:sp>
        <p:nvSpPr>
          <p:cNvPr id="6" name="Footer Placeholder 5">
            <a:extLst>
              <a:ext uri="{FF2B5EF4-FFF2-40B4-BE49-F238E27FC236}">
                <a16:creationId xmlns:a16="http://schemas.microsoft.com/office/drawing/2014/main" id="{639756CA-8C0E-4765-9C72-4D9209188C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14D875-5621-4358-B56A-1C7C55186693}"/>
              </a:ext>
            </a:extLst>
          </p:cNvPr>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400853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213B-6E0D-4AB0-AA14-53ABEF6856F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40527E-1A19-4FCE-AE2D-F554F83E82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0D6382-8657-422B-A7F6-5E0AFA1F63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27B3A26-C715-4B5D-94BF-37303D6C1A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AA8A8B-6403-4822-893F-31EC76E27F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CC7536A-7B7E-4E34-A946-3FEA35949827}"/>
              </a:ext>
            </a:extLst>
          </p:cNvPr>
          <p:cNvSpPr>
            <a:spLocks noGrp="1"/>
          </p:cNvSpPr>
          <p:nvPr>
            <p:ph type="dt" sz="half" idx="10"/>
          </p:nvPr>
        </p:nvSpPr>
        <p:spPr/>
        <p:txBody>
          <a:bodyPr/>
          <a:lstStyle/>
          <a:p>
            <a:fld id="{37E7044E-F6E1-4482-886B-3F92DA68A06D}" type="datetimeFigureOut">
              <a:rPr lang="en-IN" smtClean="0"/>
              <a:t>23-02-2022</a:t>
            </a:fld>
            <a:endParaRPr lang="en-IN"/>
          </a:p>
        </p:txBody>
      </p:sp>
      <p:sp>
        <p:nvSpPr>
          <p:cNvPr id="8" name="Footer Placeholder 7">
            <a:extLst>
              <a:ext uri="{FF2B5EF4-FFF2-40B4-BE49-F238E27FC236}">
                <a16:creationId xmlns:a16="http://schemas.microsoft.com/office/drawing/2014/main" id="{A37BF854-362C-474C-810F-0E1F1C9E46E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4C2E8BE-CA06-4C43-AE4E-00FFF2F42749}"/>
              </a:ext>
            </a:extLst>
          </p:cNvPr>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470431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97279-B5AA-4250-8570-EBA3E6B074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ACDBD3A-8BD2-4245-8160-1D8F0877749D}"/>
              </a:ext>
            </a:extLst>
          </p:cNvPr>
          <p:cNvSpPr>
            <a:spLocks noGrp="1"/>
          </p:cNvSpPr>
          <p:nvPr>
            <p:ph type="dt" sz="half" idx="10"/>
          </p:nvPr>
        </p:nvSpPr>
        <p:spPr/>
        <p:txBody>
          <a:bodyPr/>
          <a:lstStyle/>
          <a:p>
            <a:fld id="{37E7044E-F6E1-4482-886B-3F92DA68A06D}" type="datetimeFigureOut">
              <a:rPr lang="en-IN" smtClean="0"/>
              <a:t>23-02-2022</a:t>
            </a:fld>
            <a:endParaRPr lang="en-IN"/>
          </a:p>
        </p:txBody>
      </p:sp>
      <p:sp>
        <p:nvSpPr>
          <p:cNvPr id="4" name="Footer Placeholder 3">
            <a:extLst>
              <a:ext uri="{FF2B5EF4-FFF2-40B4-BE49-F238E27FC236}">
                <a16:creationId xmlns:a16="http://schemas.microsoft.com/office/drawing/2014/main" id="{CB786B0A-8BEA-4A8D-BF8E-B880A136E8B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A4122A-9E7C-45CE-9D47-101814C57125}"/>
              </a:ext>
            </a:extLst>
          </p:cNvPr>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607383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A091EF-AD14-4D9B-9A50-618E3F9E0A9B}"/>
              </a:ext>
            </a:extLst>
          </p:cNvPr>
          <p:cNvSpPr>
            <a:spLocks noGrp="1"/>
          </p:cNvSpPr>
          <p:nvPr>
            <p:ph type="dt" sz="half" idx="10"/>
          </p:nvPr>
        </p:nvSpPr>
        <p:spPr/>
        <p:txBody>
          <a:bodyPr/>
          <a:lstStyle/>
          <a:p>
            <a:fld id="{37E7044E-F6E1-4482-886B-3F92DA68A06D}" type="datetimeFigureOut">
              <a:rPr lang="en-IN" smtClean="0"/>
              <a:t>23-02-2022</a:t>
            </a:fld>
            <a:endParaRPr lang="en-IN"/>
          </a:p>
        </p:txBody>
      </p:sp>
      <p:sp>
        <p:nvSpPr>
          <p:cNvPr id="3" name="Footer Placeholder 2">
            <a:extLst>
              <a:ext uri="{FF2B5EF4-FFF2-40B4-BE49-F238E27FC236}">
                <a16:creationId xmlns:a16="http://schemas.microsoft.com/office/drawing/2014/main" id="{AA08197D-85A9-4A3C-929F-89E22EBB71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BB67FF-9084-47C3-91A7-C134DEE61533}"/>
              </a:ext>
            </a:extLst>
          </p:cNvPr>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6828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3036-985B-4086-A8F8-373575FE96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5DD803-7A88-430B-B4DF-F1519BEFD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588DAA-9F00-4F86-96F0-1C058C183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198458-0345-477B-9DF8-1A6D1DA076DA}"/>
              </a:ext>
            </a:extLst>
          </p:cNvPr>
          <p:cNvSpPr>
            <a:spLocks noGrp="1"/>
          </p:cNvSpPr>
          <p:nvPr>
            <p:ph type="dt" sz="half" idx="10"/>
          </p:nvPr>
        </p:nvSpPr>
        <p:spPr/>
        <p:txBody>
          <a:bodyPr/>
          <a:lstStyle/>
          <a:p>
            <a:fld id="{37E7044E-F6E1-4482-886B-3F92DA68A06D}" type="datetimeFigureOut">
              <a:rPr lang="en-IN" smtClean="0"/>
              <a:t>23-02-2022</a:t>
            </a:fld>
            <a:endParaRPr lang="en-IN"/>
          </a:p>
        </p:txBody>
      </p:sp>
      <p:sp>
        <p:nvSpPr>
          <p:cNvPr id="6" name="Footer Placeholder 5">
            <a:extLst>
              <a:ext uri="{FF2B5EF4-FFF2-40B4-BE49-F238E27FC236}">
                <a16:creationId xmlns:a16="http://schemas.microsoft.com/office/drawing/2014/main" id="{B5323102-47FE-4357-B140-E8341802E8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79D759-72BC-4167-8F21-552FA70D483F}"/>
              </a:ext>
            </a:extLst>
          </p:cNvPr>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2037749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63D9-9AB6-4EB5-A401-F941DE0D58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C7D513D-00B7-45CB-AB09-B805FCB2BD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DFA111-A7FE-4392-9B5F-0BCE6D94E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058E37-5DD4-440C-9FAE-A63EF5B159D7}"/>
              </a:ext>
            </a:extLst>
          </p:cNvPr>
          <p:cNvSpPr>
            <a:spLocks noGrp="1"/>
          </p:cNvSpPr>
          <p:nvPr>
            <p:ph type="dt" sz="half" idx="10"/>
          </p:nvPr>
        </p:nvSpPr>
        <p:spPr/>
        <p:txBody>
          <a:bodyPr/>
          <a:lstStyle/>
          <a:p>
            <a:fld id="{37E7044E-F6E1-4482-886B-3F92DA68A06D}" type="datetimeFigureOut">
              <a:rPr lang="en-IN" smtClean="0"/>
              <a:t>23-02-2022</a:t>
            </a:fld>
            <a:endParaRPr lang="en-IN"/>
          </a:p>
        </p:txBody>
      </p:sp>
      <p:sp>
        <p:nvSpPr>
          <p:cNvPr id="6" name="Footer Placeholder 5">
            <a:extLst>
              <a:ext uri="{FF2B5EF4-FFF2-40B4-BE49-F238E27FC236}">
                <a16:creationId xmlns:a16="http://schemas.microsoft.com/office/drawing/2014/main" id="{F42C4136-15F3-430A-9BF0-0ADB63F73B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2A0373-51A8-4798-9F6E-427A3FAADFD5}"/>
              </a:ext>
            </a:extLst>
          </p:cNvPr>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1102789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B1CDE5-8BA4-4B59-95F4-EB80BCB2A1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2149C8-4E7B-40A9-BCF7-4A40FA775D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1B1CD8-C4E8-4B10-B7B0-7CD0B0D49C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7044E-F6E1-4482-886B-3F92DA68A06D}" type="datetimeFigureOut">
              <a:rPr lang="en-IN" smtClean="0"/>
              <a:t>23-02-2022</a:t>
            </a:fld>
            <a:endParaRPr lang="en-IN"/>
          </a:p>
        </p:txBody>
      </p:sp>
      <p:sp>
        <p:nvSpPr>
          <p:cNvPr id="5" name="Footer Placeholder 4">
            <a:extLst>
              <a:ext uri="{FF2B5EF4-FFF2-40B4-BE49-F238E27FC236}">
                <a16:creationId xmlns:a16="http://schemas.microsoft.com/office/drawing/2014/main" id="{42E19359-DE2C-4B14-B6BB-052904B60D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76F165E-D8F2-4041-8C3B-F303598182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D121F5-315A-4C8C-AE71-56F87DB7176F}" type="slidenum">
              <a:rPr lang="en-IN" smtClean="0"/>
              <a:t>‹#›</a:t>
            </a:fld>
            <a:endParaRPr lang="en-IN"/>
          </a:p>
        </p:txBody>
      </p:sp>
    </p:spTree>
    <p:extLst>
      <p:ext uri="{BB962C8B-B14F-4D97-AF65-F5344CB8AC3E}">
        <p14:creationId xmlns:p14="http://schemas.microsoft.com/office/powerpoint/2010/main" val="2976647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49BA-D78E-4A78-8DFA-354350C011B5}"/>
              </a:ext>
            </a:extLst>
          </p:cNvPr>
          <p:cNvSpPr>
            <a:spLocks noGrp="1"/>
          </p:cNvSpPr>
          <p:nvPr>
            <p:ph type="title"/>
          </p:nvPr>
        </p:nvSpPr>
        <p:spPr>
          <a:xfrm>
            <a:off x="1515035" y="2142565"/>
            <a:ext cx="7539318" cy="2277035"/>
          </a:xfrm>
        </p:spPr>
        <p:txBody>
          <a:bodyPr/>
          <a:lstStyle/>
          <a:p>
            <a:r>
              <a:rPr lang="en-IN" b="1" dirty="0"/>
              <a:t>          Used Car Price Prediction</a:t>
            </a:r>
          </a:p>
        </p:txBody>
      </p:sp>
    </p:spTree>
    <p:extLst>
      <p:ext uri="{BB962C8B-B14F-4D97-AF65-F5344CB8AC3E}">
        <p14:creationId xmlns:p14="http://schemas.microsoft.com/office/powerpoint/2010/main" val="620353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EDD6-FCFC-4F65-BFEB-B5931F4074AF}"/>
              </a:ext>
            </a:extLst>
          </p:cNvPr>
          <p:cNvSpPr>
            <a:spLocks noGrp="1"/>
          </p:cNvSpPr>
          <p:nvPr>
            <p:ph type="title"/>
          </p:nvPr>
        </p:nvSpPr>
        <p:spPr/>
        <p:txBody>
          <a:bodyPr/>
          <a:lstStyle/>
          <a:p>
            <a:r>
              <a:rPr lang="en-IN" dirty="0"/>
              <a:t>Visualization(Univariate Analysis)</a:t>
            </a:r>
          </a:p>
        </p:txBody>
      </p:sp>
      <p:sp>
        <p:nvSpPr>
          <p:cNvPr id="3" name="Content Placeholder 2">
            <a:extLst>
              <a:ext uri="{FF2B5EF4-FFF2-40B4-BE49-F238E27FC236}">
                <a16:creationId xmlns:a16="http://schemas.microsoft.com/office/drawing/2014/main" id="{79E9E8D6-07E7-4AC2-8CD3-11D718AA8276}"/>
              </a:ext>
            </a:extLst>
          </p:cNvPr>
          <p:cNvSpPr>
            <a:spLocks noGrp="1"/>
          </p:cNvSpPr>
          <p:nvPr>
            <p:ph sz="half" idx="1"/>
          </p:nvPr>
        </p:nvSpPr>
        <p:spPr/>
        <p:txBody>
          <a:bodyPr/>
          <a:lstStyle/>
          <a:p>
            <a:pPr marL="0" indent="0">
              <a:buNone/>
            </a:pPr>
            <a:r>
              <a:rPr lang="en-IN" dirty="0"/>
              <a:t>Observations:</a:t>
            </a:r>
          </a:p>
          <a:p>
            <a:r>
              <a:rPr lang="en-US" dirty="0"/>
              <a:t>No one wants to become 4th owner or 5th owner. Very less people wants to become 3rd owner. Every one wants to be 1st owner.</a:t>
            </a:r>
          </a:p>
          <a:p>
            <a:r>
              <a:rPr lang="en-US" dirty="0"/>
              <a:t>Manual cars are more in count than automatic cars. </a:t>
            </a:r>
          </a:p>
          <a:p>
            <a:pPr marL="0" indent="0">
              <a:buNone/>
            </a:pPr>
            <a:endParaRPr lang="en-IN" dirty="0"/>
          </a:p>
        </p:txBody>
      </p:sp>
      <p:pic>
        <p:nvPicPr>
          <p:cNvPr id="6" name="Content Placeholder 5">
            <a:extLst>
              <a:ext uri="{FF2B5EF4-FFF2-40B4-BE49-F238E27FC236}">
                <a16:creationId xmlns:a16="http://schemas.microsoft.com/office/drawing/2014/main" id="{E4C999D8-D0AA-4CE6-9F06-BCCD4B1ED4F7}"/>
              </a:ext>
            </a:extLst>
          </p:cNvPr>
          <p:cNvPicPr>
            <a:picLocks noGrp="1" noChangeAspect="1"/>
          </p:cNvPicPr>
          <p:nvPr>
            <p:ph sz="half" idx="2"/>
          </p:nvPr>
        </p:nvPicPr>
        <p:blipFill rotWithShape="1">
          <a:blip r:embed="rId2"/>
          <a:srcRect l="15658" t="22886" r="34343" b="6965"/>
          <a:stretch/>
        </p:blipFill>
        <p:spPr>
          <a:xfrm>
            <a:off x="6983506" y="2160494"/>
            <a:ext cx="3504902" cy="3420000"/>
          </a:xfrm>
        </p:spPr>
      </p:pic>
    </p:spTree>
    <p:extLst>
      <p:ext uri="{BB962C8B-B14F-4D97-AF65-F5344CB8AC3E}">
        <p14:creationId xmlns:p14="http://schemas.microsoft.com/office/powerpoint/2010/main" val="90956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C87F-3EC0-4904-8AB5-F1B616965DF4}"/>
              </a:ext>
            </a:extLst>
          </p:cNvPr>
          <p:cNvSpPr>
            <a:spLocks noGrp="1"/>
          </p:cNvSpPr>
          <p:nvPr>
            <p:ph type="title"/>
          </p:nvPr>
        </p:nvSpPr>
        <p:spPr/>
        <p:txBody>
          <a:bodyPr/>
          <a:lstStyle/>
          <a:p>
            <a:r>
              <a:rPr lang="en-IN" dirty="0"/>
              <a:t>Visualization(Univariate Analysis)</a:t>
            </a:r>
          </a:p>
        </p:txBody>
      </p:sp>
      <p:sp>
        <p:nvSpPr>
          <p:cNvPr id="3" name="Content Placeholder 2">
            <a:extLst>
              <a:ext uri="{FF2B5EF4-FFF2-40B4-BE49-F238E27FC236}">
                <a16:creationId xmlns:a16="http://schemas.microsoft.com/office/drawing/2014/main" id="{0EDFDBA3-065B-4926-B3AC-897B200FBC87}"/>
              </a:ext>
            </a:extLst>
          </p:cNvPr>
          <p:cNvSpPr>
            <a:spLocks noGrp="1"/>
          </p:cNvSpPr>
          <p:nvPr>
            <p:ph sz="half" idx="1"/>
          </p:nvPr>
        </p:nvSpPr>
        <p:spPr/>
        <p:txBody>
          <a:bodyPr/>
          <a:lstStyle/>
          <a:p>
            <a:pPr marL="0" indent="0">
              <a:buNone/>
            </a:pPr>
            <a:r>
              <a:rPr lang="en-IN" dirty="0"/>
              <a:t>Observations:</a:t>
            </a:r>
          </a:p>
          <a:p>
            <a:r>
              <a:rPr lang="en-US" dirty="0"/>
              <a:t>Petrol cars are more in counts followed by Diesel cars.</a:t>
            </a:r>
          </a:p>
          <a:p>
            <a:r>
              <a:rPr lang="en-US" dirty="0"/>
              <a:t>Manual cars are more in counts than automatic one.</a:t>
            </a:r>
            <a:endParaRPr lang="en-IN" dirty="0"/>
          </a:p>
        </p:txBody>
      </p:sp>
      <p:pic>
        <p:nvPicPr>
          <p:cNvPr id="6" name="Content Placeholder 5">
            <a:extLst>
              <a:ext uri="{FF2B5EF4-FFF2-40B4-BE49-F238E27FC236}">
                <a16:creationId xmlns:a16="http://schemas.microsoft.com/office/drawing/2014/main" id="{1F066CEB-EC82-4A26-B8FF-D716F9D88608}"/>
              </a:ext>
            </a:extLst>
          </p:cNvPr>
          <p:cNvPicPr>
            <a:picLocks noGrp="1" noChangeAspect="1"/>
          </p:cNvPicPr>
          <p:nvPr>
            <p:ph sz="half" idx="2"/>
          </p:nvPr>
        </p:nvPicPr>
        <p:blipFill rotWithShape="1">
          <a:blip r:embed="rId2"/>
          <a:srcRect l="16349" t="24059" r="39879" b="5813"/>
          <a:stretch/>
        </p:blipFill>
        <p:spPr>
          <a:xfrm>
            <a:off x="7019353" y="1825625"/>
            <a:ext cx="5082999" cy="3418728"/>
          </a:xfrm>
        </p:spPr>
      </p:pic>
    </p:spTree>
    <p:extLst>
      <p:ext uri="{BB962C8B-B14F-4D97-AF65-F5344CB8AC3E}">
        <p14:creationId xmlns:p14="http://schemas.microsoft.com/office/powerpoint/2010/main" val="3310566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1466C-85FA-4E87-A12E-DA706B892331}"/>
              </a:ext>
            </a:extLst>
          </p:cNvPr>
          <p:cNvSpPr>
            <a:spLocks noGrp="1"/>
          </p:cNvSpPr>
          <p:nvPr>
            <p:ph type="title"/>
          </p:nvPr>
        </p:nvSpPr>
        <p:spPr/>
        <p:txBody>
          <a:bodyPr/>
          <a:lstStyle/>
          <a:p>
            <a:r>
              <a:rPr lang="en-IN" dirty="0"/>
              <a:t>Visualization(Univariate Analysis)</a:t>
            </a:r>
          </a:p>
        </p:txBody>
      </p:sp>
      <p:sp>
        <p:nvSpPr>
          <p:cNvPr id="3" name="Content Placeholder 2">
            <a:extLst>
              <a:ext uri="{FF2B5EF4-FFF2-40B4-BE49-F238E27FC236}">
                <a16:creationId xmlns:a16="http://schemas.microsoft.com/office/drawing/2014/main" id="{64E368E5-D4DF-4DEC-8C65-AADFD03E8391}"/>
              </a:ext>
            </a:extLst>
          </p:cNvPr>
          <p:cNvSpPr>
            <a:spLocks noGrp="1"/>
          </p:cNvSpPr>
          <p:nvPr>
            <p:ph sz="half" idx="1"/>
          </p:nvPr>
        </p:nvSpPr>
        <p:spPr/>
        <p:txBody>
          <a:bodyPr/>
          <a:lstStyle/>
          <a:p>
            <a:pPr marL="0" indent="0">
              <a:buNone/>
            </a:pPr>
            <a:r>
              <a:rPr lang="en-IN" dirty="0"/>
              <a:t>Observations:</a:t>
            </a:r>
          </a:p>
          <a:p>
            <a:r>
              <a:rPr lang="en-US" dirty="0"/>
              <a:t>Mean of the PRICE is  Rs:6,85,322.</a:t>
            </a:r>
          </a:p>
          <a:p>
            <a:r>
              <a:rPr lang="en-US" dirty="0"/>
              <a:t>The PRICE is distributed between Rs:1,71,699 and Rs:33,88,499.</a:t>
            </a:r>
          </a:p>
          <a:p>
            <a:r>
              <a:rPr lang="en-US" dirty="0"/>
              <a:t>Most of the car's price is lower than mean price. </a:t>
            </a:r>
            <a:endParaRPr lang="en-IN" dirty="0"/>
          </a:p>
        </p:txBody>
      </p:sp>
      <p:pic>
        <p:nvPicPr>
          <p:cNvPr id="6" name="Content Placeholder 5">
            <a:extLst>
              <a:ext uri="{FF2B5EF4-FFF2-40B4-BE49-F238E27FC236}">
                <a16:creationId xmlns:a16="http://schemas.microsoft.com/office/drawing/2014/main" id="{DEC845EB-C643-4F0C-BC92-875A0E87B923}"/>
              </a:ext>
            </a:extLst>
          </p:cNvPr>
          <p:cNvPicPr>
            <a:picLocks noGrp="1" noChangeAspect="1"/>
          </p:cNvPicPr>
          <p:nvPr>
            <p:ph sz="half" idx="2"/>
          </p:nvPr>
        </p:nvPicPr>
        <p:blipFill rotWithShape="1">
          <a:blip r:embed="rId2"/>
          <a:srcRect l="15657" t="24368" r="9602" b="16271"/>
          <a:stretch/>
        </p:blipFill>
        <p:spPr>
          <a:xfrm>
            <a:off x="6956612" y="2070847"/>
            <a:ext cx="4294093" cy="3451341"/>
          </a:xfrm>
        </p:spPr>
      </p:pic>
    </p:spTree>
    <p:extLst>
      <p:ext uri="{BB962C8B-B14F-4D97-AF65-F5344CB8AC3E}">
        <p14:creationId xmlns:p14="http://schemas.microsoft.com/office/powerpoint/2010/main" val="67983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B081-894A-4691-85C7-DCD92D5609FD}"/>
              </a:ext>
            </a:extLst>
          </p:cNvPr>
          <p:cNvSpPr>
            <a:spLocks noGrp="1"/>
          </p:cNvSpPr>
          <p:nvPr>
            <p:ph type="title"/>
          </p:nvPr>
        </p:nvSpPr>
        <p:spPr/>
        <p:txBody>
          <a:bodyPr/>
          <a:lstStyle/>
          <a:p>
            <a:r>
              <a:rPr lang="en-IN" dirty="0"/>
              <a:t>Visualization(Univariate Analysis)</a:t>
            </a:r>
          </a:p>
        </p:txBody>
      </p:sp>
      <p:sp>
        <p:nvSpPr>
          <p:cNvPr id="3" name="Content Placeholder 2">
            <a:extLst>
              <a:ext uri="{FF2B5EF4-FFF2-40B4-BE49-F238E27FC236}">
                <a16:creationId xmlns:a16="http://schemas.microsoft.com/office/drawing/2014/main" id="{9CB8F709-505C-4ACE-B6F7-099F4CE3B64D}"/>
              </a:ext>
            </a:extLst>
          </p:cNvPr>
          <p:cNvSpPr>
            <a:spLocks noGrp="1"/>
          </p:cNvSpPr>
          <p:nvPr>
            <p:ph sz="half" idx="1"/>
          </p:nvPr>
        </p:nvSpPr>
        <p:spPr/>
        <p:txBody>
          <a:bodyPr/>
          <a:lstStyle/>
          <a:p>
            <a:pPr marL="0" indent="0">
              <a:buNone/>
            </a:pPr>
            <a:r>
              <a:rPr lang="en-IN" dirty="0"/>
              <a:t>Observations:</a:t>
            </a:r>
          </a:p>
          <a:p>
            <a:r>
              <a:rPr lang="en-US" dirty="0"/>
              <a:t>Minimum driven km is 58 km and Maximum driven km is 280921 km.</a:t>
            </a:r>
          </a:p>
          <a:p>
            <a:r>
              <a:rPr lang="en-US" dirty="0"/>
              <a:t>Mean of driven km is 48198 km and most values are under 50,000 km.</a:t>
            </a:r>
            <a:endParaRPr lang="en-IN" dirty="0"/>
          </a:p>
        </p:txBody>
      </p:sp>
      <p:pic>
        <p:nvPicPr>
          <p:cNvPr id="6" name="Content Placeholder 5">
            <a:extLst>
              <a:ext uri="{FF2B5EF4-FFF2-40B4-BE49-F238E27FC236}">
                <a16:creationId xmlns:a16="http://schemas.microsoft.com/office/drawing/2014/main" id="{D77CD2E2-9475-41EC-9BD2-D7CD719DD4B3}"/>
              </a:ext>
            </a:extLst>
          </p:cNvPr>
          <p:cNvPicPr>
            <a:picLocks noGrp="1" noChangeAspect="1"/>
          </p:cNvPicPr>
          <p:nvPr>
            <p:ph sz="half" idx="2"/>
          </p:nvPr>
        </p:nvPicPr>
        <p:blipFill rotWithShape="1">
          <a:blip r:embed="rId2"/>
          <a:srcRect l="15485" t="34517" r="7872" b="4276"/>
          <a:stretch/>
        </p:blipFill>
        <p:spPr>
          <a:xfrm>
            <a:off x="5898777" y="1690688"/>
            <a:ext cx="5455024" cy="3456000"/>
          </a:xfrm>
        </p:spPr>
      </p:pic>
    </p:spTree>
    <p:extLst>
      <p:ext uri="{BB962C8B-B14F-4D97-AF65-F5344CB8AC3E}">
        <p14:creationId xmlns:p14="http://schemas.microsoft.com/office/powerpoint/2010/main" val="1466601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E780-809F-47A0-9088-85B4FC8B64AA}"/>
              </a:ext>
            </a:extLst>
          </p:cNvPr>
          <p:cNvSpPr>
            <a:spLocks noGrp="1"/>
          </p:cNvSpPr>
          <p:nvPr>
            <p:ph type="title"/>
          </p:nvPr>
        </p:nvSpPr>
        <p:spPr/>
        <p:txBody>
          <a:bodyPr/>
          <a:lstStyle/>
          <a:p>
            <a:r>
              <a:rPr lang="en-IN" dirty="0"/>
              <a:t>Visualization(Bi-Variate Analysis)</a:t>
            </a:r>
          </a:p>
        </p:txBody>
      </p:sp>
      <p:sp>
        <p:nvSpPr>
          <p:cNvPr id="3" name="Content Placeholder 2">
            <a:extLst>
              <a:ext uri="{FF2B5EF4-FFF2-40B4-BE49-F238E27FC236}">
                <a16:creationId xmlns:a16="http://schemas.microsoft.com/office/drawing/2014/main" id="{634B2C02-AFF4-4DE4-BD6D-50AD7D3F6CA3}"/>
              </a:ext>
            </a:extLst>
          </p:cNvPr>
          <p:cNvSpPr>
            <a:spLocks noGrp="1"/>
          </p:cNvSpPr>
          <p:nvPr>
            <p:ph sz="half" idx="1"/>
          </p:nvPr>
        </p:nvSpPr>
        <p:spPr/>
        <p:txBody>
          <a:bodyPr/>
          <a:lstStyle/>
          <a:p>
            <a:pPr marL="0" indent="0">
              <a:buNone/>
            </a:pPr>
            <a:r>
              <a:rPr lang="en-US" dirty="0"/>
              <a:t>Observations:</a:t>
            </a:r>
          </a:p>
          <a:p>
            <a:r>
              <a:rPr lang="en-US" dirty="0"/>
              <a:t>Mumbai and Pune are the location, where counts of used cars are more than any other locations.</a:t>
            </a:r>
          </a:p>
          <a:p>
            <a:r>
              <a:rPr lang="en-US" dirty="0"/>
              <a:t>Kolkata is the location ,where least cars are sold and comparatively cheaper.</a:t>
            </a:r>
            <a:endParaRPr lang="en-IN" dirty="0"/>
          </a:p>
        </p:txBody>
      </p:sp>
      <p:pic>
        <p:nvPicPr>
          <p:cNvPr id="6" name="Content Placeholder 5">
            <a:extLst>
              <a:ext uri="{FF2B5EF4-FFF2-40B4-BE49-F238E27FC236}">
                <a16:creationId xmlns:a16="http://schemas.microsoft.com/office/drawing/2014/main" id="{BD044D1B-BA81-4768-A571-F9FF64EB9F3C}"/>
              </a:ext>
            </a:extLst>
          </p:cNvPr>
          <p:cNvPicPr>
            <a:picLocks noGrp="1" noChangeAspect="1"/>
          </p:cNvPicPr>
          <p:nvPr>
            <p:ph sz="half" idx="2"/>
          </p:nvPr>
        </p:nvPicPr>
        <p:blipFill rotWithShape="1">
          <a:blip r:embed="rId2"/>
          <a:srcRect l="13063" t="22829" r="9083" b="23037"/>
          <a:stretch/>
        </p:blipFill>
        <p:spPr>
          <a:xfrm>
            <a:off x="5764306" y="2079811"/>
            <a:ext cx="5665694" cy="2808000"/>
          </a:xfrm>
        </p:spPr>
      </p:pic>
    </p:spTree>
    <p:extLst>
      <p:ext uri="{BB962C8B-B14F-4D97-AF65-F5344CB8AC3E}">
        <p14:creationId xmlns:p14="http://schemas.microsoft.com/office/powerpoint/2010/main" val="88474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8D95-9135-49B8-BCDD-D28ABFE8C195}"/>
              </a:ext>
            </a:extLst>
          </p:cNvPr>
          <p:cNvSpPr>
            <a:spLocks noGrp="1"/>
          </p:cNvSpPr>
          <p:nvPr>
            <p:ph type="title"/>
          </p:nvPr>
        </p:nvSpPr>
        <p:spPr/>
        <p:txBody>
          <a:bodyPr/>
          <a:lstStyle/>
          <a:p>
            <a:r>
              <a:rPr lang="en-IN" dirty="0"/>
              <a:t>Visualization(Bi-Variate Analysis)</a:t>
            </a:r>
          </a:p>
        </p:txBody>
      </p:sp>
      <p:sp>
        <p:nvSpPr>
          <p:cNvPr id="3" name="Content Placeholder 2">
            <a:extLst>
              <a:ext uri="{FF2B5EF4-FFF2-40B4-BE49-F238E27FC236}">
                <a16:creationId xmlns:a16="http://schemas.microsoft.com/office/drawing/2014/main" id="{4A8ED2C9-DB80-413F-85F8-CDB02ABDB3ED}"/>
              </a:ext>
            </a:extLst>
          </p:cNvPr>
          <p:cNvSpPr>
            <a:spLocks noGrp="1"/>
          </p:cNvSpPr>
          <p:nvPr>
            <p:ph sz="half" idx="1"/>
          </p:nvPr>
        </p:nvSpPr>
        <p:spPr/>
        <p:txBody>
          <a:bodyPr/>
          <a:lstStyle/>
          <a:p>
            <a:pPr marL="0" indent="0">
              <a:buNone/>
            </a:pPr>
            <a:r>
              <a:rPr lang="en-IN" dirty="0"/>
              <a:t>Observations:</a:t>
            </a:r>
          </a:p>
          <a:p>
            <a:pPr marL="0" indent="0">
              <a:buNone/>
            </a:pPr>
            <a:r>
              <a:rPr lang="en-US" dirty="0"/>
              <a:t>2020 is the year in which most used cars are sold followed by 2019.</a:t>
            </a:r>
            <a:endParaRPr lang="en-IN" dirty="0"/>
          </a:p>
        </p:txBody>
      </p:sp>
      <p:pic>
        <p:nvPicPr>
          <p:cNvPr id="6" name="Content Placeholder 5">
            <a:extLst>
              <a:ext uri="{FF2B5EF4-FFF2-40B4-BE49-F238E27FC236}">
                <a16:creationId xmlns:a16="http://schemas.microsoft.com/office/drawing/2014/main" id="{30126940-FC5A-405D-BFB8-2D2E11092461}"/>
              </a:ext>
            </a:extLst>
          </p:cNvPr>
          <p:cNvPicPr>
            <a:picLocks noGrp="1" noChangeAspect="1"/>
          </p:cNvPicPr>
          <p:nvPr>
            <p:ph sz="half" idx="2"/>
          </p:nvPr>
        </p:nvPicPr>
        <p:blipFill rotWithShape="1">
          <a:blip r:embed="rId2"/>
          <a:srcRect l="17388" t="27751" r="16176" b="26770"/>
          <a:stretch/>
        </p:blipFill>
        <p:spPr>
          <a:xfrm>
            <a:off x="6598024" y="1690688"/>
            <a:ext cx="5336646" cy="3534112"/>
          </a:xfrm>
        </p:spPr>
      </p:pic>
    </p:spTree>
    <p:extLst>
      <p:ext uri="{BB962C8B-B14F-4D97-AF65-F5344CB8AC3E}">
        <p14:creationId xmlns:p14="http://schemas.microsoft.com/office/powerpoint/2010/main" val="193829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0DFC-1FC0-45C0-B804-BE47E80097AC}"/>
              </a:ext>
            </a:extLst>
          </p:cNvPr>
          <p:cNvSpPr>
            <a:spLocks noGrp="1"/>
          </p:cNvSpPr>
          <p:nvPr>
            <p:ph type="title"/>
          </p:nvPr>
        </p:nvSpPr>
        <p:spPr/>
        <p:txBody>
          <a:bodyPr/>
          <a:lstStyle/>
          <a:p>
            <a:r>
              <a:rPr lang="en-IN" dirty="0"/>
              <a:t>Visualization(Bi-Variate Analysis)</a:t>
            </a:r>
          </a:p>
        </p:txBody>
      </p:sp>
      <p:sp>
        <p:nvSpPr>
          <p:cNvPr id="3" name="Content Placeholder 2">
            <a:extLst>
              <a:ext uri="{FF2B5EF4-FFF2-40B4-BE49-F238E27FC236}">
                <a16:creationId xmlns:a16="http://schemas.microsoft.com/office/drawing/2014/main" id="{65E024BB-41D0-462C-92C8-1FA7E31E0790}"/>
              </a:ext>
            </a:extLst>
          </p:cNvPr>
          <p:cNvSpPr>
            <a:spLocks noGrp="1"/>
          </p:cNvSpPr>
          <p:nvPr>
            <p:ph sz="half" idx="1"/>
          </p:nvPr>
        </p:nvSpPr>
        <p:spPr/>
        <p:txBody>
          <a:bodyPr/>
          <a:lstStyle/>
          <a:p>
            <a:pPr marL="0" indent="0">
              <a:buNone/>
            </a:pPr>
            <a:r>
              <a:rPr lang="en-IN" dirty="0"/>
              <a:t>Observations:</a:t>
            </a:r>
          </a:p>
          <a:p>
            <a:r>
              <a:rPr lang="en-US" dirty="0"/>
              <a:t>Mercedes are the most costliest  used car followed by Jaguar.</a:t>
            </a:r>
            <a:endParaRPr lang="en-IN" dirty="0"/>
          </a:p>
        </p:txBody>
      </p:sp>
      <p:pic>
        <p:nvPicPr>
          <p:cNvPr id="6" name="Content Placeholder 5">
            <a:extLst>
              <a:ext uri="{FF2B5EF4-FFF2-40B4-BE49-F238E27FC236}">
                <a16:creationId xmlns:a16="http://schemas.microsoft.com/office/drawing/2014/main" id="{18EF7FEE-24A5-4E62-9C1E-A3361F3B39B2}"/>
              </a:ext>
            </a:extLst>
          </p:cNvPr>
          <p:cNvPicPr>
            <a:picLocks noGrp="1" noChangeAspect="1"/>
          </p:cNvPicPr>
          <p:nvPr>
            <p:ph sz="half" idx="2"/>
          </p:nvPr>
        </p:nvPicPr>
        <p:blipFill rotWithShape="1">
          <a:blip r:embed="rId2"/>
          <a:srcRect l="14619" t="20798" r="13322" b="20798"/>
          <a:stretch/>
        </p:blipFill>
        <p:spPr>
          <a:xfrm>
            <a:off x="6929715" y="1891553"/>
            <a:ext cx="4545109" cy="3048000"/>
          </a:xfrm>
        </p:spPr>
      </p:pic>
    </p:spTree>
    <p:extLst>
      <p:ext uri="{BB962C8B-B14F-4D97-AF65-F5344CB8AC3E}">
        <p14:creationId xmlns:p14="http://schemas.microsoft.com/office/powerpoint/2010/main" val="561826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8897-C96D-4FE7-A779-AD7ACA4946BA}"/>
              </a:ext>
            </a:extLst>
          </p:cNvPr>
          <p:cNvSpPr>
            <a:spLocks noGrp="1"/>
          </p:cNvSpPr>
          <p:nvPr>
            <p:ph type="title"/>
          </p:nvPr>
        </p:nvSpPr>
        <p:spPr/>
        <p:txBody>
          <a:bodyPr/>
          <a:lstStyle/>
          <a:p>
            <a:r>
              <a:rPr lang="en-IN" dirty="0"/>
              <a:t>Visualization(Bi-Variate Analysis)</a:t>
            </a:r>
          </a:p>
        </p:txBody>
      </p:sp>
      <p:sp>
        <p:nvSpPr>
          <p:cNvPr id="3" name="Content Placeholder 2">
            <a:extLst>
              <a:ext uri="{FF2B5EF4-FFF2-40B4-BE49-F238E27FC236}">
                <a16:creationId xmlns:a16="http://schemas.microsoft.com/office/drawing/2014/main" id="{73387AA4-903B-418F-B4A1-B5B252BC7A5E}"/>
              </a:ext>
            </a:extLst>
          </p:cNvPr>
          <p:cNvSpPr>
            <a:spLocks noGrp="1"/>
          </p:cNvSpPr>
          <p:nvPr>
            <p:ph sz="half" idx="1"/>
          </p:nvPr>
        </p:nvSpPr>
        <p:spPr/>
        <p:txBody>
          <a:bodyPr/>
          <a:lstStyle/>
          <a:p>
            <a:pPr marL="0" indent="0">
              <a:buNone/>
            </a:pPr>
            <a:r>
              <a:rPr lang="en-IN" dirty="0"/>
              <a:t>Observations:</a:t>
            </a:r>
          </a:p>
          <a:p>
            <a:r>
              <a:rPr lang="en-US" dirty="0"/>
              <a:t>Benz GLC CLASS model is most costliest model in used cars.</a:t>
            </a:r>
            <a:endParaRPr lang="en-IN" dirty="0"/>
          </a:p>
        </p:txBody>
      </p:sp>
      <p:pic>
        <p:nvPicPr>
          <p:cNvPr id="6" name="Content Placeholder 5">
            <a:extLst>
              <a:ext uri="{FF2B5EF4-FFF2-40B4-BE49-F238E27FC236}">
                <a16:creationId xmlns:a16="http://schemas.microsoft.com/office/drawing/2014/main" id="{F19BDDA9-7964-4B04-AD42-D4B746A6AE49}"/>
              </a:ext>
            </a:extLst>
          </p:cNvPr>
          <p:cNvPicPr>
            <a:picLocks noGrp="1" noChangeAspect="1"/>
          </p:cNvPicPr>
          <p:nvPr>
            <p:ph sz="half" idx="2"/>
          </p:nvPr>
        </p:nvPicPr>
        <p:blipFill rotWithShape="1">
          <a:blip r:embed="rId2"/>
          <a:srcRect l="15485" t="40361" r="10986" b="9812"/>
          <a:stretch/>
        </p:blipFill>
        <p:spPr>
          <a:xfrm>
            <a:off x="6095997" y="2528047"/>
            <a:ext cx="5385246" cy="2592000"/>
          </a:xfrm>
        </p:spPr>
      </p:pic>
    </p:spTree>
    <p:extLst>
      <p:ext uri="{BB962C8B-B14F-4D97-AF65-F5344CB8AC3E}">
        <p14:creationId xmlns:p14="http://schemas.microsoft.com/office/powerpoint/2010/main" val="3328948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C530-EF6F-4F87-A8DA-ECEA13FF563C}"/>
              </a:ext>
            </a:extLst>
          </p:cNvPr>
          <p:cNvSpPr>
            <a:spLocks noGrp="1"/>
          </p:cNvSpPr>
          <p:nvPr>
            <p:ph type="title"/>
          </p:nvPr>
        </p:nvSpPr>
        <p:spPr/>
        <p:txBody>
          <a:bodyPr/>
          <a:lstStyle/>
          <a:p>
            <a:r>
              <a:rPr lang="en-IN" dirty="0"/>
              <a:t>Visualization(Bi- Variate Analysis)</a:t>
            </a:r>
          </a:p>
        </p:txBody>
      </p:sp>
      <p:sp>
        <p:nvSpPr>
          <p:cNvPr id="3" name="Content Placeholder 2">
            <a:extLst>
              <a:ext uri="{FF2B5EF4-FFF2-40B4-BE49-F238E27FC236}">
                <a16:creationId xmlns:a16="http://schemas.microsoft.com/office/drawing/2014/main" id="{9C043ABF-6994-450C-937C-79BED99989B7}"/>
              </a:ext>
            </a:extLst>
          </p:cNvPr>
          <p:cNvSpPr>
            <a:spLocks noGrp="1"/>
          </p:cNvSpPr>
          <p:nvPr>
            <p:ph sz="half" idx="1"/>
          </p:nvPr>
        </p:nvSpPr>
        <p:spPr/>
        <p:txBody>
          <a:bodyPr/>
          <a:lstStyle/>
          <a:p>
            <a:pPr marL="0" indent="0">
              <a:buNone/>
            </a:pPr>
            <a:r>
              <a:rPr lang="en-IN" dirty="0"/>
              <a:t>Observations:</a:t>
            </a:r>
          </a:p>
          <a:p>
            <a:pPr marL="0" indent="0">
              <a:buNone/>
            </a:pPr>
            <a:r>
              <a:rPr lang="en-US" dirty="0"/>
              <a:t>Automatic cars are costlier than Manual cars.</a:t>
            </a:r>
            <a:endParaRPr lang="en-IN" dirty="0"/>
          </a:p>
        </p:txBody>
      </p:sp>
      <p:pic>
        <p:nvPicPr>
          <p:cNvPr id="6" name="Content Placeholder 5">
            <a:extLst>
              <a:ext uri="{FF2B5EF4-FFF2-40B4-BE49-F238E27FC236}">
                <a16:creationId xmlns:a16="http://schemas.microsoft.com/office/drawing/2014/main" id="{76B8C795-2C9B-469E-952F-54D5E146AF27}"/>
              </a:ext>
            </a:extLst>
          </p:cNvPr>
          <p:cNvPicPr>
            <a:picLocks noGrp="1" noChangeAspect="1"/>
          </p:cNvPicPr>
          <p:nvPr>
            <p:ph sz="half" idx="2"/>
          </p:nvPr>
        </p:nvPicPr>
        <p:blipFill rotWithShape="1">
          <a:blip r:embed="rId2"/>
          <a:srcRect l="15830" t="24193" r="9602" b="31989"/>
          <a:stretch/>
        </p:blipFill>
        <p:spPr>
          <a:xfrm>
            <a:off x="6992471" y="1237129"/>
            <a:ext cx="5140265" cy="4231342"/>
          </a:xfrm>
        </p:spPr>
      </p:pic>
    </p:spTree>
    <p:extLst>
      <p:ext uri="{BB962C8B-B14F-4D97-AF65-F5344CB8AC3E}">
        <p14:creationId xmlns:p14="http://schemas.microsoft.com/office/powerpoint/2010/main" val="238642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FD2CC-5287-4C35-A88A-2FB74817875B}"/>
              </a:ext>
            </a:extLst>
          </p:cNvPr>
          <p:cNvSpPr>
            <a:spLocks noGrp="1"/>
          </p:cNvSpPr>
          <p:nvPr>
            <p:ph type="title"/>
          </p:nvPr>
        </p:nvSpPr>
        <p:spPr/>
        <p:txBody>
          <a:bodyPr/>
          <a:lstStyle/>
          <a:p>
            <a:r>
              <a:rPr lang="en-IN" dirty="0"/>
              <a:t>Visualization(Bi-Variate Analysis)</a:t>
            </a:r>
          </a:p>
        </p:txBody>
      </p:sp>
      <p:sp>
        <p:nvSpPr>
          <p:cNvPr id="3" name="Content Placeholder 2">
            <a:extLst>
              <a:ext uri="{FF2B5EF4-FFF2-40B4-BE49-F238E27FC236}">
                <a16:creationId xmlns:a16="http://schemas.microsoft.com/office/drawing/2014/main" id="{7B873280-88E1-4797-ACB6-10676AE4ECE9}"/>
              </a:ext>
            </a:extLst>
          </p:cNvPr>
          <p:cNvSpPr>
            <a:spLocks noGrp="1"/>
          </p:cNvSpPr>
          <p:nvPr>
            <p:ph sz="half" idx="1"/>
          </p:nvPr>
        </p:nvSpPr>
        <p:spPr/>
        <p:txBody>
          <a:bodyPr/>
          <a:lstStyle/>
          <a:p>
            <a:pPr marL="0" indent="0">
              <a:buNone/>
            </a:pPr>
            <a:r>
              <a:rPr lang="en-IN" dirty="0"/>
              <a:t>Observations:</a:t>
            </a:r>
          </a:p>
          <a:p>
            <a:r>
              <a:rPr lang="en-US" dirty="0"/>
              <a:t>DRIVEN_KM less than 80,000 km are costlier than DRIVEN_KM more than 80,000 km.</a:t>
            </a:r>
            <a:endParaRPr lang="en-IN" dirty="0"/>
          </a:p>
        </p:txBody>
      </p:sp>
      <p:pic>
        <p:nvPicPr>
          <p:cNvPr id="6" name="Content Placeholder 5">
            <a:extLst>
              <a:ext uri="{FF2B5EF4-FFF2-40B4-BE49-F238E27FC236}">
                <a16:creationId xmlns:a16="http://schemas.microsoft.com/office/drawing/2014/main" id="{11C377BF-7823-42A7-98A9-96E709A1F7A8}"/>
              </a:ext>
            </a:extLst>
          </p:cNvPr>
          <p:cNvPicPr>
            <a:picLocks noGrp="1" noChangeAspect="1"/>
          </p:cNvPicPr>
          <p:nvPr>
            <p:ph sz="half" idx="2"/>
          </p:nvPr>
        </p:nvPicPr>
        <p:blipFill rotWithShape="1">
          <a:blip r:embed="rId2"/>
          <a:srcRect l="14619" t="24717" r="10641" b="29804"/>
          <a:stretch/>
        </p:blipFill>
        <p:spPr>
          <a:xfrm>
            <a:off x="6293225" y="2088776"/>
            <a:ext cx="4652682" cy="2939589"/>
          </a:xfrm>
        </p:spPr>
      </p:pic>
    </p:spTree>
    <p:extLst>
      <p:ext uri="{BB962C8B-B14F-4D97-AF65-F5344CB8AC3E}">
        <p14:creationId xmlns:p14="http://schemas.microsoft.com/office/powerpoint/2010/main" val="2724192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2753-C8E9-4D8B-94D8-23C6C38301A6}"/>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855DD6DB-135B-4CED-A588-A6B2910B345C}"/>
              </a:ext>
            </a:extLst>
          </p:cNvPr>
          <p:cNvSpPr>
            <a:spLocks noGrp="1"/>
          </p:cNvSpPr>
          <p:nvPr>
            <p:ph idx="1"/>
          </p:nvPr>
        </p:nvSpPr>
        <p:spPr/>
        <p:txBody>
          <a:bodyPr/>
          <a:lstStyle/>
          <a:p>
            <a:r>
              <a:rPr lang="en-IN" dirty="0"/>
              <a:t>Problem Statement</a:t>
            </a:r>
          </a:p>
          <a:p>
            <a:r>
              <a:rPr lang="en-IN" dirty="0"/>
              <a:t>Definition</a:t>
            </a:r>
          </a:p>
          <a:p>
            <a:r>
              <a:rPr lang="en-IN" dirty="0"/>
              <a:t>Benefits of Customer Retention</a:t>
            </a:r>
          </a:p>
          <a:p>
            <a:r>
              <a:rPr lang="en-IN" dirty="0"/>
              <a:t>EDA Steps</a:t>
            </a:r>
          </a:p>
          <a:p>
            <a:r>
              <a:rPr lang="en-IN" dirty="0"/>
              <a:t>Visualizations</a:t>
            </a:r>
          </a:p>
          <a:p>
            <a:r>
              <a:rPr lang="en-IN" dirty="0"/>
              <a:t>Analysis</a:t>
            </a:r>
          </a:p>
          <a:p>
            <a:r>
              <a:rPr lang="en-IN" dirty="0"/>
              <a:t>Conclusion</a:t>
            </a:r>
          </a:p>
          <a:p>
            <a:r>
              <a:rPr lang="en-IN" dirty="0"/>
              <a:t>Limitation</a:t>
            </a:r>
          </a:p>
          <a:p>
            <a:endParaRPr lang="en-IN" dirty="0"/>
          </a:p>
        </p:txBody>
      </p:sp>
    </p:spTree>
    <p:extLst>
      <p:ext uri="{BB962C8B-B14F-4D97-AF65-F5344CB8AC3E}">
        <p14:creationId xmlns:p14="http://schemas.microsoft.com/office/powerpoint/2010/main" val="2510954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DF67-A6D6-4CE3-9F90-C688F00D6FE1}"/>
              </a:ext>
            </a:extLst>
          </p:cNvPr>
          <p:cNvSpPr>
            <a:spLocks noGrp="1"/>
          </p:cNvSpPr>
          <p:nvPr>
            <p:ph type="title"/>
          </p:nvPr>
        </p:nvSpPr>
        <p:spPr/>
        <p:txBody>
          <a:bodyPr/>
          <a:lstStyle/>
          <a:p>
            <a:r>
              <a:rPr lang="en-IN" dirty="0"/>
              <a:t>Visualization(Bi- Variate Analysis)</a:t>
            </a:r>
          </a:p>
        </p:txBody>
      </p:sp>
      <p:sp>
        <p:nvSpPr>
          <p:cNvPr id="3" name="Content Placeholder 2">
            <a:extLst>
              <a:ext uri="{FF2B5EF4-FFF2-40B4-BE49-F238E27FC236}">
                <a16:creationId xmlns:a16="http://schemas.microsoft.com/office/drawing/2014/main" id="{0BD08F06-CB5C-4224-8515-9D45D6A1753D}"/>
              </a:ext>
            </a:extLst>
          </p:cNvPr>
          <p:cNvSpPr>
            <a:spLocks noGrp="1"/>
          </p:cNvSpPr>
          <p:nvPr>
            <p:ph sz="half" idx="1"/>
          </p:nvPr>
        </p:nvSpPr>
        <p:spPr/>
        <p:txBody>
          <a:bodyPr/>
          <a:lstStyle/>
          <a:p>
            <a:pPr marL="0" indent="0">
              <a:buNone/>
            </a:pPr>
            <a:r>
              <a:rPr lang="en-IN" dirty="0"/>
              <a:t>Observations:</a:t>
            </a:r>
          </a:p>
          <a:p>
            <a:pPr marL="0" indent="0">
              <a:buNone/>
            </a:pPr>
            <a:r>
              <a:rPr lang="en-US" dirty="0"/>
              <a:t>Diesel cars are costlier than petrol cars.</a:t>
            </a:r>
            <a:endParaRPr lang="en-IN" dirty="0"/>
          </a:p>
        </p:txBody>
      </p:sp>
      <p:pic>
        <p:nvPicPr>
          <p:cNvPr id="6" name="Content Placeholder 5">
            <a:extLst>
              <a:ext uri="{FF2B5EF4-FFF2-40B4-BE49-F238E27FC236}">
                <a16:creationId xmlns:a16="http://schemas.microsoft.com/office/drawing/2014/main" id="{A47B8901-BE3D-449A-BF12-40D962CD912E}"/>
              </a:ext>
            </a:extLst>
          </p:cNvPr>
          <p:cNvPicPr>
            <a:picLocks noGrp="1" noChangeAspect="1"/>
          </p:cNvPicPr>
          <p:nvPr>
            <p:ph sz="half" idx="2"/>
          </p:nvPr>
        </p:nvPicPr>
        <p:blipFill rotWithShape="1">
          <a:blip r:embed="rId2"/>
          <a:srcRect l="17215" t="54521" r="10121" b="4891"/>
          <a:stretch/>
        </p:blipFill>
        <p:spPr>
          <a:xfrm>
            <a:off x="6364934" y="1990165"/>
            <a:ext cx="5061823" cy="2880000"/>
          </a:xfrm>
        </p:spPr>
      </p:pic>
    </p:spTree>
    <p:extLst>
      <p:ext uri="{BB962C8B-B14F-4D97-AF65-F5344CB8AC3E}">
        <p14:creationId xmlns:p14="http://schemas.microsoft.com/office/powerpoint/2010/main" val="1212880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0BC71-8CCA-4B15-8935-76DC9227D661}"/>
              </a:ext>
            </a:extLst>
          </p:cNvPr>
          <p:cNvSpPr>
            <a:spLocks noGrp="1"/>
          </p:cNvSpPr>
          <p:nvPr>
            <p:ph type="title"/>
          </p:nvPr>
        </p:nvSpPr>
        <p:spPr/>
        <p:txBody>
          <a:bodyPr/>
          <a:lstStyle/>
          <a:p>
            <a:r>
              <a:rPr lang="en-IN" dirty="0"/>
              <a:t>Visualization(Bi-Variate Analysis)</a:t>
            </a:r>
          </a:p>
        </p:txBody>
      </p:sp>
      <p:sp>
        <p:nvSpPr>
          <p:cNvPr id="3" name="Content Placeholder 2">
            <a:extLst>
              <a:ext uri="{FF2B5EF4-FFF2-40B4-BE49-F238E27FC236}">
                <a16:creationId xmlns:a16="http://schemas.microsoft.com/office/drawing/2014/main" id="{194F1425-2EC3-4B6A-A963-6CF3C31154CA}"/>
              </a:ext>
            </a:extLst>
          </p:cNvPr>
          <p:cNvSpPr>
            <a:spLocks noGrp="1"/>
          </p:cNvSpPr>
          <p:nvPr>
            <p:ph sz="half" idx="1"/>
          </p:nvPr>
        </p:nvSpPr>
        <p:spPr/>
        <p:txBody>
          <a:bodyPr/>
          <a:lstStyle/>
          <a:p>
            <a:pPr marL="0" indent="0">
              <a:buNone/>
            </a:pPr>
            <a:r>
              <a:rPr lang="en-IN" dirty="0"/>
              <a:t>Observations:</a:t>
            </a:r>
          </a:p>
          <a:p>
            <a:r>
              <a:rPr lang="en-US" dirty="0"/>
              <a:t>1st owner cars are costlier followed by 2nd owner cars.</a:t>
            </a:r>
            <a:endParaRPr lang="en-IN" dirty="0"/>
          </a:p>
          <a:p>
            <a:endParaRPr lang="en-IN" dirty="0"/>
          </a:p>
        </p:txBody>
      </p:sp>
      <p:pic>
        <p:nvPicPr>
          <p:cNvPr id="6" name="Content Placeholder 5">
            <a:extLst>
              <a:ext uri="{FF2B5EF4-FFF2-40B4-BE49-F238E27FC236}">
                <a16:creationId xmlns:a16="http://schemas.microsoft.com/office/drawing/2014/main" id="{EE28CA35-41AB-4D3D-A5B9-18BCEC5404BF}"/>
              </a:ext>
            </a:extLst>
          </p:cNvPr>
          <p:cNvPicPr>
            <a:picLocks noGrp="1" noChangeAspect="1"/>
          </p:cNvPicPr>
          <p:nvPr>
            <p:ph sz="half" idx="2"/>
          </p:nvPr>
        </p:nvPicPr>
        <p:blipFill rotWithShape="1">
          <a:blip r:embed="rId2"/>
          <a:srcRect l="17215" t="24616" r="9256" b="33877"/>
          <a:stretch/>
        </p:blipFill>
        <p:spPr>
          <a:xfrm>
            <a:off x="6391836" y="1613647"/>
            <a:ext cx="5325036" cy="2913529"/>
          </a:xfrm>
        </p:spPr>
      </p:pic>
    </p:spTree>
    <p:extLst>
      <p:ext uri="{BB962C8B-B14F-4D97-AF65-F5344CB8AC3E}">
        <p14:creationId xmlns:p14="http://schemas.microsoft.com/office/powerpoint/2010/main" val="367511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5AB5A-8C8E-477B-AEA4-D16A8B079407}"/>
              </a:ext>
            </a:extLst>
          </p:cNvPr>
          <p:cNvSpPr>
            <a:spLocks noGrp="1"/>
          </p:cNvSpPr>
          <p:nvPr>
            <p:ph type="title"/>
          </p:nvPr>
        </p:nvSpPr>
        <p:spPr/>
        <p:txBody>
          <a:bodyPr/>
          <a:lstStyle/>
          <a:p>
            <a:r>
              <a:rPr lang="en-IN" dirty="0"/>
              <a:t>Correlation</a:t>
            </a:r>
          </a:p>
        </p:txBody>
      </p:sp>
      <p:sp>
        <p:nvSpPr>
          <p:cNvPr id="3" name="Content Placeholder 2">
            <a:extLst>
              <a:ext uri="{FF2B5EF4-FFF2-40B4-BE49-F238E27FC236}">
                <a16:creationId xmlns:a16="http://schemas.microsoft.com/office/drawing/2014/main" id="{20860249-DA49-4A18-91E3-F11285D23176}"/>
              </a:ext>
            </a:extLst>
          </p:cNvPr>
          <p:cNvSpPr>
            <a:spLocks noGrp="1"/>
          </p:cNvSpPr>
          <p:nvPr>
            <p:ph sz="half" idx="1"/>
          </p:nvPr>
        </p:nvSpPr>
        <p:spPr/>
        <p:txBody>
          <a:bodyPr/>
          <a:lstStyle/>
          <a:p>
            <a:pPr marL="0" indent="0">
              <a:buNone/>
            </a:pPr>
            <a:r>
              <a:rPr lang="en-IN" dirty="0"/>
              <a:t>Observations:</a:t>
            </a:r>
          </a:p>
          <a:p>
            <a:r>
              <a:rPr lang="en-US" dirty="0"/>
              <a:t>MNF_YEAR and LOCATION have positive relationship with Target.</a:t>
            </a:r>
          </a:p>
          <a:p>
            <a:r>
              <a:rPr lang="en-US" dirty="0"/>
              <a:t>MODEL,NO_OF_OWNERS,DRIVEN_KM,BRAND,VARIANT, FUELTYPE,TRANSMISSION have negative correlation with Target. </a:t>
            </a:r>
            <a:endParaRPr lang="en-IN" dirty="0"/>
          </a:p>
        </p:txBody>
      </p:sp>
      <p:pic>
        <p:nvPicPr>
          <p:cNvPr id="6" name="Content Placeholder 5">
            <a:extLst>
              <a:ext uri="{FF2B5EF4-FFF2-40B4-BE49-F238E27FC236}">
                <a16:creationId xmlns:a16="http://schemas.microsoft.com/office/drawing/2014/main" id="{439DBAEB-F521-459D-8291-FB91ADFEE043}"/>
              </a:ext>
            </a:extLst>
          </p:cNvPr>
          <p:cNvPicPr>
            <a:picLocks noGrp="1" noChangeAspect="1"/>
          </p:cNvPicPr>
          <p:nvPr>
            <p:ph sz="half" idx="2"/>
          </p:nvPr>
        </p:nvPicPr>
        <p:blipFill rotWithShape="1">
          <a:blip r:embed="rId2"/>
          <a:srcRect l="14447" t="20676" r="14792" b="6736"/>
          <a:stretch/>
        </p:blipFill>
        <p:spPr>
          <a:xfrm>
            <a:off x="6338047" y="1461247"/>
            <a:ext cx="4825214" cy="4133363"/>
          </a:xfrm>
        </p:spPr>
      </p:pic>
    </p:spTree>
    <p:extLst>
      <p:ext uri="{BB962C8B-B14F-4D97-AF65-F5344CB8AC3E}">
        <p14:creationId xmlns:p14="http://schemas.microsoft.com/office/powerpoint/2010/main" val="2435794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3E95-B422-4F4A-9009-1FF51278561C}"/>
              </a:ext>
            </a:extLst>
          </p:cNvPr>
          <p:cNvSpPr>
            <a:spLocks noGrp="1"/>
          </p:cNvSpPr>
          <p:nvPr>
            <p:ph type="title"/>
          </p:nvPr>
        </p:nvSpPr>
        <p:spPr/>
        <p:txBody>
          <a:bodyPr/>
          <a:lstStyle/>
          <a:p>
            <a:r>
              <a:rPr lang="en-IN" dirty="0"/>
              <a:t>Outliers</a:t>
            </a:r>
          </a:p>
        </p:txBody>
      </p:sp>
      <p:sp>
        <p:nvSpPr>
          <p:cNvPr id="3" name="Content Placeholder 2">
            <a:extLst>
              <a:ext uri="{FF2B5EF4-FFF2-40B4-BE49-F238E27FC236}">
                <a16:creationId xmlns:a16="http://schemas.microsoft.com/office/drawing/2014/main" id="{CF8DE9E5-35DE-4368-9141-D95EDA44CBDA}"/>
              </a:ext>
            </a:extLst>
          </p:cNvPr>
          <p:cNvSpPr>
            <a:spLocks noGrp="1"/>
          </p:cNvSpPr>
          <p:nvPr>
            <p:ph sz="half" idx="1"/>
          </p:nvPr>
        </p:nvSpPr>
        <p:spPr/>
        <p:txBody>
          <a:bodyPr/>
          <a:lstStyle/>
          <a:p>
            <a:pPr marL="0" indent="0">
              <a:buNone/>
            </a:pPr>
            <a:r>
              <a:rPr lang="en-IN" dirty="0"/>
              <a:t>Outlier detection using boxplot</a:t>
            </a:r>
          </a:p>
        </p:txBody>
      </p:sp>
      <p:pic>
        <p:nvPicPr>
          <p:cNvPr id="6" name="Content Placeholder 5">
            <a:extLst>
              <a:ext uri="{FF2B5EF4-FFF2-40B4-BE49-F238E27FC236}">
                <a16:creationId xmlns:a16="http://schemas.microsoft.com/office/drawing/2014/main" id="{CEBFAB52-607E-4198-9370-B6131410756F}"/>
              </a:ext>
            </a:extLst>
          </p:cNvPr>
          <p:cNvPicPr>
            <a:picLocks noGrp="1" noChangeAspect="1"/>
          </p:cNvPicPr>
          <p:nvPr>
            <p:ph sz="half" idx="2"/>
          </p:nvPr>
        </p:nvPicPr>
        <p:blipFill rotWithShape="1">
          <a:blip r:embed="rId2"/>
          <a:srcRect l="16349" t="21907" r="8564" b="4890"/>
          <a:stretch/>
        </p:blipFill>
        <p:spPr>
          <a:xfrm>
            <a:off x="7019363" y="1586752"/>
            <a:ext cx="4966884" cy="3708000"/>
          </a:xfrm>
        </p:spPr>
      </p:pic>
    </p:spTree>
    <p:extLst>
      <p:ext uri="{BB962C8B-B14F-4D97-AF65-F5344CB8AC3E}">
        <p14:creationId xmlns:p14="http://schemas.microsoft.com/office/powerpoint/2010/main" val="155498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89C4-93BE-4ECD-912B-3D7D237D2731}"/>
              </a:ext>
            </a:extLst>
          </p:cNvPr>
          <p:cNvSpPr>
            <a:spLocks noGrp="1"/>
          </p:cNvSpPr>
          <p:nvPr>
            <p:ph type="title"/>
          </p:nvPr>
        </p:nvSpPr>
        <p:spPr/>
        <p:txBody>
          <a:bodyPr/>
          <a:lstStyle/>
          <a:p>
            <a:r>
              <a:rPr lang="en-IN" dirty="0"/>
              <a:t>Outliers</a:t>
            </a:r>
          </a:p>
        </p:txBody>
      </p:sp>
      <p:sp>
        <p:nvSpPr>
          <p:cNvPr id="3" name="Content Placeholder 2">
            <a:extLst>
              <a:ext uri="{FF2B5EF4-FFF2-40B4-BE49-F238E27FC236}">
                <a16:creationId xmlns:a16="http://schemas.microsoft.com/office/drawing/2014/main" id="{1D6A8237-C51E-4C3D-8867-3677BCD2E5DA}"/>
              </a:ext>
            </a:extLst>
          </p:cNvPr>
          <p:cNvSpPr>
            <a:spLocks noGrp="1"/>
          </p:cNvSpPr>
          <p:nvPr>
            <p:ph sz="half" idx="1"/>
          </p:nvPr>
        </p:nvSpPr>
        <p:spPr/>
        <p:txBody>
          <a:bodyPr/>
          <a:lstStyle/>
          <a:p>
            <a:pPr marL="0" indent="0">
              <a:buNone/>
            </a:pPr>
            <a:r>
              <a:rPr lang="en-IN" dirty="0"/>
              <a:t>DRIVEN_KM has outliers.</a:t>
            </a:r>
          </a:p>
        </p:txBody>
      </p:sp>
      <p:pic>
        <p:nvPicPr>
          <p:cNvPr id="6" name="Content Placeholder 5">
            <a:extLst>
              <a:ext uri="{FF2B5EF4-FFF2-40B4-BE49-F238E27FC236}">
                <a16:creationId xmlns:a16="http://schemas.microsoft.com/office/drawing/2014/main" id="{1AA32366-376E-4703-9F7C-3C5E4B6900C2}"/>
              </a:ext>
            </a:extLst>
          </p:cNvPr>
          <p:cNvPicPr>
            <a:picLocks noGrp="1" noChangeAspect="1"/>
          </p:cNvPicPr>
          <p:nvPr>
            <p:ph sz="half" idx="2"/>
          </p:nvPr>
        </p:nvPicPr>
        <p:blipFill rotWithShape="1">
          <a:blip r:embed="rId2"/>
          <a:srcRect l="18080" t="21907" r="11505" b="6121"/>
          <a:stretch/>
        </p:blipFill>
        <p:spPr>
          <a:xfrm>
            <a:off x="7109001" y="1380566"/>
            <a:ext cx="4922608" cy="3060000"/>
          </a:xfrm>
        </p:spPr>
      </p:pic>
    </p:spTree>
    <p:extLst>
      <p:ext uri="{BB962C8B-B14F-4D97-AF65-F5344CB8AC3E}">
        <p14:creationId xmlns:p14="http://schemas.microsoft.com/office/powerpoint/2010/main" val="2219994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EF8E-B36B-4ADD-8894-7DC62E23C45B}"/>
              </a:ext>
            </a:extLst>
          </p:cNvPr>
          <p:cNvSpPr>
            <a:spLocks noGrp="1"/>
          </p:cNvSpPr>
          <p:nvPr>
            <p:ph type="title"/>
          </p:nvPr>
        </p:nvSpPr>
        <p:spPr/>
        <p:txBody>
          <a:bodyPr/>
          <a:lstStyle/>
          <a:p>
            <a:r>
              <a:rPr lang="en-IN" dirty="0"/>
              <a:t>Outliers</a:t>
            </a:r>
          </a:p>
        </p:txBody>
      </p:sp>
      <p:sp>
        <p:nvSpPr>
          <p:cNvPr id="3" name="Content Placeholder 2">
            <a:extLst>
              <a:ext uri="{FF2B5EF4-FFF2-40B4-BE49-F238E27FC236}">
                <a16:creationId xmlns:a16="http://schemas.microsoft.com/office/drawing/2014/main" id="{3BD6A56D-3E55-4D1C-A927-634F2ABADF79}"/>
              </a:ext>
            </a:extLst>
          </p:cNvPr>
          <p:cNvSpPr>
            <a:spLocks noGrp="1"/>
          </p:cNvSpPr>
          <p:nvPr>
            <p:ph sz="half" idx="1"/>
          </p:nvPr>
        </p:nvSpPr>
        <p:spPr/>
        <p:txBody>
          <a:bodyPr/>
          <a:lstStyle/>
          <a:p>
            <a:pPr marL="0" indent="0">
              <a:buNone/>
            </a:pPr>
            <a:r>
              <a:rPr lang="en-IN" dirty="0"/>
              <a:t>Observations:</a:t>
            </a:r>
          </a:p>
          <a:p>
            <a:pPr marL="0" indent="0">
              <a:buNone/>
            </a:pPr>
            <a:r>
              <a:rPr lang="en-US" dirty="0"/>
              <a:t>Apart from PRICE ,only DRIVEN_KM has continuous data, which is rightly skewed. Price is target variable. So doing log transformation for DRIVEN_KM column data.</a:t>
            </a:r>
            <a:endParaRPr lang="en-IN" dirty="0"/>
          </a:p>
        </p:txBody>
      </p:sp>
      <p:pic>
        <p:nvPicPr>
          <p:cNvPr id="6" name="Content Placeholder 5">
            <a:extLst>
              <a:ext uri="{FF2B5EF4-FFF2-40B4-BE49-F238E27FC236}">
                <a16:creationId xmlns:a16="http://schemas.microsoft.com/office/drawing/2014/main" id="{6A7982E7-1510-4396-ADB7-A042189C2DD7}"/>
              </a:ext>
            </a:extLst>
          </p:cNvPr>
          <p:cNvPicPr>
            <a:picLocks noGrp="1" noChangeAspect="1"/>
          </p:cNvPicPr>
          <p:nvPr>
            <p:ph sz="half" idx="2"/>
          </p:nvPr>
        </p:nvPicPr>
        <p:blipFill rotWithShape="1">
          <a:blip r:embed="rId2"/>
          <a:srcRect l="17215" t="27443" r="10467" b="33495"/>
          <a:stretch/>
        </p:blipFill>
        <p:spPr>
          <a:xfrm>
            <a:off x="6472518" y="1900518"/>
            <a:ext cx="5449683" cy="2384611"/>
          </a:xfrm>
        </p:spPr>
      </p:pic>
    </p:spTree>
    <p:extLst>
      <p:ext uri="{BB962C8B-B14F-4D97-AF65-F5344CB8AC3E}">
        <p14:creationId xmlns:p14="http://schemas.microsoft.com/office/powerpoint/2010/main" val="3643270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E2BA-F52D-4633-AE44-E7047320FC80}"/>
              </a:ext>
            </a:extLst>
          </p:cNvPr>
          <p:cNvSpPr>
            <a:spLocks noGrp="1"/>
          </p:cNvSpPr>
          <p:nvPr>
            <p:ph type="title"/>
          </p:nvPr>
        </p:nvSpPr>
        <p:spPr/>
        <p:txBody>
          <a:bodyPr/>
          <a:lstStyle/>
          <a:p>
            <a:r>
              <a:rPr lang="en-IN" dirty="0"/>
              <a:t>Skewness</a:t>
            </a:r>
          </a:p>
        </p:txBody>
      </p:sp>
      <p:sp>
        <p:nvSpPr>
          <p:cNvPr id="3" name="Content Placeholder 2">
            <a:extLst>
              <a:ext uri="{FF2B5EF4-FFF2-40B4-BE49-F238E27FC236}">
                <a16:creationId xmlns:a16="http://schemas.microsoft.com/office/drawing/2014/main" id="{01D998C6-A937-4BC2-8486-EC74E8E24657}"/>
              </a:ext>
            </a:extLst>
          </p:cNvPr>
          <p:cNvSpPr>
            <a:spLocks noGrp="1"/>
          </p:cNvSpPr>
          <p:nvPr>
            <p:ph sz="half" idx="1"/>
          </p:nvPr>
        </p:nvSpPr>
        <p:spPr/>
        <p:txBody>
          <a:bodyPr/>
          <a:lstStyle/>
          <a:p>
            <a:pPr marL="0" indent="0">
              <a:buNone/>
            </a:pPr>
            <a:r>
              <a:rPr lang="en-IN" dirty="0"/>
              <a:t>Only TRANSMISSION, DRIVEN_KM, NO_OF_OWNERS and PRICE are out of range +/- 0.5.</a:t>
            </a:r>
          </a:p>
          <a:p>
            <a:pPr marL="0" indent="0">
              <a:buNone/>
            </a:pPr>
            <a:r>
              <a:rPr lang="en-IN" dirty="0"/>
              <a:t>TRANSMISSION and NO_OF_OWNERS are categorical column. So no need to remove skewness. PRICE is target column,</a:t>
            </a:r>
          </a:p>
          <a:p>
            <a:pPr marL="0" indent="0">
              <a:buNone/>
            </a:pPr>
            <a:r>
              <a:rPr lang="en-IN" dirty="0"/>
              <a:t>So no need to remove skewness, So I have removed skewness only from DRIVEN_KM.</a:t>
            </a:r>
          </a:p>
        </p:txBody>
      </p:sp>
      <p:pic>
        <p:nvPicPr>
          <p:cNvPr id="6" name="Content Placeholder 5">
            <a:extLst>
              <a:ext uri="{FF2B5EF4-FFF2-40B4-BE49-F238E27FC236}">
                <a16:creationId xmlns:a16="http://schemas.microsoft.com/office/drawing/2014/main" id="{CB0D6964-7837-4474-A1A6-10352784BA8C}"/>
              </a:ext>
            </a:extLst>
          </p:cNvPr>
          <p:cNvPicPr>
            <a:picLocks noGrp="1" noChangeAspect="1"/>
          </p:cNvPicPr>
          <p:nvPr>
            <p:ph sz="half" idx="2"/>
          </p:nvPr>
        </p:nvPicPr>
        <p:blipFill rotWithShape="1">
          <a:blip r:embed="rId2"/>
          <a:srcRect l="16868" t="27755" r="38495" b="39252"/>
          <a:stretch/>
        </p:blipFill>
        <p:spPr>
          <a:xfrm>
            <a:off x="7046259" y="1825625"/>
            <a:ext cx="4422849" cy="3319621"/>
          </a:xfrm>
        </p:spPr>
      </p:pic>
    </p:spTree>
    <p:extLst>
      <p:ext uri="{BB962C8B-B14F-4D97-AF65-F5344CB8AC3E}">
        <p14:creationId xmlns:p14="http://schemas.microsoft.com/office/powerpoint/2010/main" val="1086575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87CABA-4815-4FE0-9618-F065FA9B3086}"/>
              </a:ext>
            </a:extLst>
          </p:cNvPr>
          <p:cNvSpPr>
            <a:spLocks noGrp="1"/>
          </p:cNvSpPr>
          <p:nvPr>
            <p:ph type="title"/>
          </p:nvPr>
        </p:nvSpPr>
        <p:spPr/>
        <p:txBody>
          <a:bodyPr/>
          <a:lstStyle/>
          <a:p>
            <a:r>
              <a:rPr lang="en-IN" dirty="0"/>
              <a:t>Outlier Removal</a:t>
            </a:r>
          </a:p>
        </p:txBody>
      </p:sp>
      <p:sp>
        <p:nvSpPr>
          <p:cNvPr id="6" name="Content Placeholder 5">
            <a:extLst>
              <a:ext uri="{FF2B5EF4-FFF2-40B4-BE49-F238E27FC236}">
                <a16:creationId xmlns:a16="http://schemas.microsoft.com/office/drawing/2014/main" id="{A9EAF774-3110-4639-8FA6-FD71AF9524C3}"/>
              </a:ext>
            </a:extLst>
          </p:cNvPr>
          <p:cNvSpPr>
            <a:spLocks noGrp="1"/>
          </p:cNvSpPr>
          <p:nvPr>
            <p:ph idx="1"/>
          </p:nvPr>
        </p:nvSpPr>
        <p:spPr/>
        <p:txBody>
          <a:bodyPr/>
          <a:lstStyle/>
          <a:p>
            <a:pPr marL="0" indent="0">
              <a:buNone/>
            </a:pPr>
            <a:r>
              <a:rPr lang="en-IN" dirty="0"/>
              <a:t>Since my dataset is not very big and only DRIVEN_KM column has shown some outliers, SO only for that column I have done log transformation.</a:t>
            </a:r>
          </a:p>
        </p:txBody>
      </p:sp>
    </p:spTree>
    <p:extLst>
      <p:ext uri="{BB962C8B-B14F-4D97-AF65-F5344CB8AC3E}">
        <p14:creationId xmlns:p14="http://schemas.microsoft.com/office/powerpoint/2010/main" val="2265396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0394-82E2-4E78-9794-70814968DAE1}"/>
              </a:ext>
            </a:extLst>
          </p:cNvPr>
          <p:cNvSpPr>
            <a:spLocks noGrp="1"/>
          </p:cNvSpPr>
          <p:nvPr>
            <p:ph type="title"/>
          </p:nvPr>
        </p:nvSpPr>
        <p:spPr/>
        <p:txBody>
          <a:bodyPr/>
          <a:lstStyle/>
          <a:p>
            <a:r>
              <a:rPr lang="en-US" dirty="0"/>
              <a:t>Standardization</a:t>
            </a:r>
            <a:endParaRPr lang="en-IN" dirty="0"/>
          </a:p>
        </p:txBody>
      </p:sp>
      <p:sp>
        <p:nvSpPr>
          <p:cNvPr id="3" name="Content Placeholder 2">
            <a:extLst>
              <a:ext uri="{FF2B5EF4-FFF2-40B4-BE49-F238E27FC236}">
                <a16:creationId xmlns:a16="http://schemas.microsoft.com/office/drawing/2014/main" id="{7A6E1C04-D9D4-4131-B764-E7096B7B3952}"/>
              </a:ext>
            </a:extLst>
          </p:cNvPr>
          <p:cNvSpPr>
            <a:spLocks noGrp="1"/>
          </p:cNvSpPr>
          <p:nvPr>
            <p:ph idx="1"/>
          </p:nvPr>
        </p:nvSpPr>
        <p:spPr/>
        <p:txBody>
          <a:bodyPr/>
          <a:lstStyle/>
          <a:p>
            <a:r>
              <a:rPr lang="en-US" dirty="0"/>
              <a:t>To generalize/standardize our data, first I have </a:t>
            </a:r>
            <a:r>
              <a:rPr lang="en-US" dirty="0" err="1"/>
              <a:t>splitted</a:t>
            </a:r>
            <a:r>
              <a:rPr lang="en-US" dirty="0"/>
              <a:t> my data between features and label.</a:t>
            </a:r>
          </a:p>
          <a:p>
            <a:r>
              <a:rPr lang="en-US" dirty="0"/>
              <a:t>I have generalized data using </a:t>
            </a:r>
            <a:r>
              <a:rPr lang="en-US" dirty="0" err="1"/>
              <a:t>StandardScaler</a:t>
            </a:r>
            <a:r>
              <a:rPr lang="en-US" dirty="0"/>
              <a:t> method.</a:t>
            </a:r>
            <a:endParaRPr lang="en-IN" dirty="0"/>
          </a:p>
          <a:p>
            <a:pPr marL="0" indent="0">
              <a:buNone/>
            </a:pPr>
            <a:endParaRPr lang="en-IN" dirty="0"/>
          </a:p>
        </p:txBody>
      </p:sp>
    </p:spTree>
    <p:extLst>
      <p:ext uri="{BB962C8B-B14F-4D97-AF65-F5344CB8AC3E}">
        <p14:creationId xmlns:p14="http://schemas.microsoft.com/office/powerpoint/2010/main" val="232366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37796-E376-46BC-BA67-AA66C56A7ED7}"/>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C00C7732-B9DF-4387-AF9D-27359910BA01}"/>
              </a:ext>
            </a:extLst>
          </p:cNvPr>
          <p:cNvSpPr>
            <a:spLocks noGrp="1"/>
          </p:cNvSpPr>
          <p:nvPr>
            <p:ph idx="1"/>
          </p:nvPr>
        </p:nvSpPr>
        <p:spPr/>
        <p:txBody>
          <a:bodyPr>
            <a:normAutofit lnSpcReduction="10000"/>
          </a:bodyPr>
          <a:lstStyle/>
          <a:p>
            <a:r>
              <a:rPr lang="en-US" dirty="0"/>
              <a:t>Since our label data is </a:t>
            </a:r>
            <a:r>
              <a:rPr lang="en-US" dirty="0" err="1"/>
              <a:t>continuous,So</a:t>
            </a:r>
            <a:r>
              <a:rPr lang="en-US" dirty="0"/>
              <a:t> this is a regression problem.</a:t>
            </a:r>
          </a:p>
          <a:p>
            <a:r>
              <a:rPr lang="en-US" dirty="0"/>
              <a:t>I have chosen following Regression models to build model:</a:t>
            </a:r>
          </a:p>
          <a:p>
            <a:pPr marL="0" indent="0">
              <a:buNone/>
            </a:pPr>
            <a:r>
              <a:rPr lang="en-US" dirty="0"/>
              <a:t>a)Linear Regression</a:t>
            </a:r>
          </a:p>
          <a:p>
            <a:pPr marL="0" indent="0">
              <a:buNone/>
            </a:pPr>
            <a:r>
              <a:rPr lang="en-US" dirty="0"/>
              <a:t>b)Random Forest Regressor</a:t>
            </a:r>
          </a:p>
          <a:p>
            <a:pPr marL="0" indent="0">
              <a:buNone/>
            </a:pPr>
            <a:r>
              <a:rPr lang="en-US" dirty="0"/>
              <a:t>c)KNeighbors Regressor</a:t>
            </a:r>
          </a:p>
          <a:p>
            <a:pPr marL="0" indent="0">
              <a:buNone/>
            </a:pPr>
            <a:r>
              <a:rPr lang="en-US" dirty="0"/>
              <a:t>d)AdaBoost Regressor</a:t>
            </a:r>
          </a:p>
          <a:p>
            <a:pPr marL="0" indent="0">
              <a:buNone/>
            </a:pPr>
            <a:r>
              <a:rPr lang="en-US" dirty="0"/>
              <a:t>e)</a:t>
            </a:r>
            <a:r>
              <a:rPr lang="en-US" dirty="0" err="1"/>
              <a:t>DecisionTree</a:t>
            </a:r>
            <a:r>
              <a:rPr lang="en-US" dirty="0"/>
              <a:t> Regressor</a:t>
            </a:r>
          </a:p>
          <a:p>
            <a:pPr marL="0" indent="0">
              <a:buNone/>
            </a:pPr>
            <a:r>
              <a:rPr lang="en-US" dirty="0"/>
              <a:t>f) Lasso</a:t>
            </a:r>
          </a:p>
          <a:p>
            <a:pPr marL="0" indent="0">
              <a:buNone/>
            </a:pPr>
            <a:r>
              <a:rPr lang="en-US" dirty="0"/>
              <a:t>g)Ridge</a:t>
            </a:r>
          </a:p>
          <a:p>
            <a:pPr marL="0" indent="0">
              <a:buNone/>
            </a:pPr>
            <a:endParaRPr lang="en-US" dirty="0"/>
          </a:p>
          <a:p>
            <a:endParaRPr lang="en-IN" dirty="0"/>
          </a:p>
        </p:txBody>
      </p:sp>
    </p:spTree>
    <p:extLst>
      <p:ext uri="{BB962C8B-B14F-4D97-AF65-F5344CB8AC3E}">
        <p14:creationId xmlns:p14="http://schemas.microsoft.com/office/powerpoint/2010/main" val="378304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43CCEE-C788-4711-B556-04AA525D9FDA}"/>
              </a:ext>
            </a:extLst>
          </p:cNvPr>
          <p:cNvSpPr>
            <a:spLocks noGrp="1"/>
          </p:cNvSpPr>
          <p:nvPr>
            <p:ph type="title"/>
          </p:nvPr>
        </p:nvSpPr>
        <p:spPr/>
        <p:txBody>
          <a:bodyPr/>
          <a:lstStyle/>
          <a:p>
            <a:r>
              <a:rPr lang="en-IN" dirty="0"/>
              <a:t>Problem Statement</a:t>
            </a:r>
          </a:p>
        </p:txBody>
      </p:sp>
      <p:sp>
        <p:nvSpPr>
          <p:cNvPr id="5" name="Content Placeholder 4">
            <a:extLst>
              <a:ext uri="{FF2B5EF4-FFF2-40B4-BE49-F238E27FC236}">
                <a16:creationId xmlns:a16="http://schemas.microsoft.com/office/drawing/2014/main" id="{7590DCD6-3AE2-4B3B-A554-C70D7CF354AC}"/>
              </a:ext>
            </a:extLst>
          </p:cNvPr>
          <p:cNvSpPr>
            <a:spLocks noGrp="1"/>
          </p:cNvSpPr>
          <p:nvPr>
            <p:ph idx="1"/>
          </p:nvPr>
        </p:nvSpPr>
        <p:spPr/>
        <p:txBody>
          <a:bodyPr>
            <a:normAutofit lnSpcReduction="10000"/>
          </a:bodyPr>
          <a:lstStyle/>
          <a:p>
            <a:pPr marL="0" indent="0">
              <a:buNone/>
            </a:pPr>
            <a:r>
              <a:rPr lang="en-US" dirty="0"/>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 Data Collection Phase :</a:t>
            </a:r>
          </a:p>
          <a:p>
            <a:pPr marL="0" indent="0">
              <a:buNone/>
            </a:pPr>
            <a:r>
              <a:rPr lang="en-US" dirty="0"/>
              <a:t>1.Data Collection Phase.</a:t>
            </a:r>
          </a:p>
          <a:p>
            <a:pPr marL="0" indent="0">
              <a:buNone/>
            </a:pPr>
            <a:r>
              <a:rPr lang="en-US" dirty="0"/>
              <a:t>2.Model Building Phase.</a:t>
            </a:r>
            <a:endParaRPr lang="en-IN" dirty="0"/>
          </a:p>
        </p:txBody>
      </p:sp>
    </p:spTree>
    <p:extLst>
      <p:ext uri="{BB962C8B-B14F-4D97-AF65-F5344CB8AC3E}">
        <p14:creationId xmlns:p14="http://schemas.microsoft.com/office/powerpoint/2010/main" val="2834334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BA28-F1BB-4937-9740-529167113654}"/>
              </a:ext>
            </a:extLst>
          </p:cNvPr>
          <p:cNvSpPr>
            <a:spLocks noGrp="1"/>
          </p:cNvSpPr>
          <p:nvPr>
            <p:ph type="title"/>
          </p:nvPr>
        </p:nvSpPr>
        <p:spPr/>
        <p:txBody>
          <a:bodyPr/>
          <a:lstStyle/>
          <a:p>
            <a:r>
              <a:rPr lang="en-IN" dirty="0"/>
              <a:t>Finding Best Random State and Splitting data between Train and Test Data</a:t>
            </a:r>
          </a:p>
        </p:txBody>
      </p:sp>
      <p:sp>
        <p:nvSpPr>
          <p:cNvPr id="3" name="Content Placeholder 2">
            <a:extLst>
              <a:ext uri="{FF2B5EF4-FFF2-40B4-BE49-F238E27FC236}">
                <a16:creationId xmlns:a16="http://schemas.microsoft.com/office/drawing/2014/main" id="{F8811438-8420-44F4-B16D-3D101073491E}"/>
              </a:ext>
            </a:extLst>
          </p:cNvPr>
          <p:cNvSpPr>
            <a:spLocks noGrp="1"/>
          </p:cNvSpPr>
          <p:nvPr>
            <p:ph idx="1"/>
          </p:nvPr>
        </p:nvSpPr>
        <p:spPr/>
        <p:txBody>
          <a:bodyPr/>
          <a:lstStyle/>
          <a:p>
            <a:r>
              <a:rPr lang="en-IN" dirty="0"/>
              <a:t>Best Random state 98.99 found on random state 42.</a:t>
            </a:r>
          </a:p>
          <a:p>
            <a:endParaRPr lang="en-IN" dirty="0"/>
          </a:p>
        </p:txBody>
      </p:sp>
      <p:pic>
        <p:nvPicPr>
          <p:cNvPr id="6" name="Picture 5">
            <a:extLst>
              <a:ext uri="{FF2B5EF4-FFF2-40B4-BE49-F238E27FC236}">
                <a16:creationId xmlns:a16="http://schemas.microsoft.com/office/drawing/2014/main" id="{97C457ED-5C1B-435B-AA7A-4D29E6BD5F34}"/>
              </a:ext>
            </a:extLst>
          </p:cNvPr>
          <p:cNvPicPr>
            <a:picLocks noChangeAspect="1"/>
          </p:cNvPicPr>
          <p:nvPr/>
        </p:nvPicPr>
        <p:blipFill rotWithShape="1">
          <a:blip r:embed="rId2"/>
          <a:srcRect l="17794" t="40654" r="26323" b="23529"/>
          <a:stretch/>
        </p:blipFill>
        <p:spPr>
          <a:xfrm>
            <a:off x="2169459" y="2788024"/>
            <a:ext cx="6813176" cy="2456329"/>
          </a:xfrm>
          <a:prstGeom prst="rect">
            <a:avLst/>
          </a:prstGeom>
        </p:spPr>
      </p:pic>
      <p:pic>
        <p:nvPicPr>
          <p:cNvPr id="8" name="Picture 7">
            <a:extLst>
              <a:ext uri="{FF2B5EF4-FFF2-40B4-BE49-F238E27FC236}">
                <a16:creationId xmlns:a16="http://schemas.microsoft.com/office/drawing/2014/main" id="{EE8C8378-7F5B-4218-89BD-2B36F6B2B567}"/>
              </a:ext>
            </a:extLst>
          </p:cNvPr>
          <p:cNvPicPr>
            <a:picLocks noChangeAspect="1"/>
          </p:cNvPicPr>
          <p:nvPr/>
        </p:nvPicPr>
        <p:blipFill rotWithShape="1">
          <a:blip r:embed="rId3"/>
          <a:srcRect l="17794" t="38039" r="26323" b="29412"/>
          <a:stretch/>
        </p:blipFill>
        <p:spPr>
          <a:xfrm>
            <a:off x="2169459" y="2608729"/>
            <a:ext cx="6813176" cy="3048000"/>
          </a:xfrm>
          <a:prstGeom prst="rect">
            <a:avLst/>
          </a:prstGeom>
        </p:spPr>
      </p:pic>
    </p:spTree>
    <p:extLst>
      <p:ext uri="{BB962C8B-B14F-4D97-AF65-F5344CB8AC3E}">
        <p14:creationId xmlns:p14="http://schemas.microsoft.com/office/powerpoint/2010/main" val="672485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AE756-273A-4ED4-89D8-7D3CB8C3160B}"/>
              </a:ext>
            </a:extLst>
          </p:cNvPr>
          <p:cNvSpPr>
            <a:spLocks noGrp="1"/>
          </p:cNvSpPr>
          <p:nvPr>
            <p:ph type="title"/>
          </p:nvPr>
        </p:nvSpPr>
        <p:spPr/>
        <p:txBody>
          <a:bodyPr/>
          <a:lstStyle/>
          <a:p>
            <a:r>
              <a:rPr lang="en-IN" dirty="0"/>
              <a:t>Model Initialisation ,Training of model, and Predicting Target data</a:t>
            </a:r>
          </a:p>
        </p:txBody>
      </p:sp>
      <p:pic>
        <p:nvPicPr>
          <p:cNvPr id="5" name="Content Placeholder 4">
            <a:extLst>
              <a:ext uri="{FF2B5EF4-FFF2-40B4-BE49-F238E27FC236}">
                <a16:creationId xmlns:a16="http://schemas.microsoft.com/office/drawing/2014/main" id="{B3CB788D-EC2A-48F8-991D-EFBA57F3DEAF}"/>
              </a:ext>
            </a:extLst>
          </p:cNvPr>
          <p:cNvPicPr>
            <a:picLocks noGrp="1" noChangeAspect="1"/>
          </p:cNvPicPr>
          <p:nvPr>
            <p:ph idx="1"/>
          </p:nvPr>
        </p:nvPicPr>
        <p:blipFill rotWithShape="1">
          <a:blip r:embed="rId2"/>
          <a:srcRect l="17088" t="21705" r="10251" b="30910"/>
          <a:stretch/>
        </p:blipFill>
        <p:spPr>
          <a:xfrm>
            <a:off x="1828800" y="1963272"/>
            <a:ext cx="9000565" cy="3361764"/>
          </a:xfrm>
        </p:spPr>
      </p:pic>
    </p:spTree>
    <p:extLst>
      <p:ext uri="{BB962C8B-B14F-4D97-AF65-F5344CB8AC3E}">
        <p14:creationId xmlns:p14="http://schemas.microsoft.com/office/powerpoint/2010/main" val="3064389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3C94-3C97-4226-BC13-1930E8E3F9E5}"/>
              </a:ext>
            </a:extLst>
          </p:cNvPr>
          <p:cNvSpPr>
            <a:spLocks noGrp="1"/>
          </p:cNvSpPr>
          <p:nvPr>
            <p:ph type="title"/>
          </p:nvPr>
        </p:nvSpPr>
        <p:spPr/>
        <p:txBody>
          <a:bodyPr/>
          <a:lstStyle/>
          <a:p>
            <a:r>
              <a:rPr lang="en-IN" dirty="0"/>
              <a:t>Key metrics used for evaluation of models</a:t>
            </a:r>
          </a:p>
        </p:txBody>
      </p:sp>
      <p:pic>
        <p:nvPicPr>
          <p:cNvPr id="5" name="Content Placeholder 4">
            <a:extLst>
              <a:ext uri="{FF2B5EF4-FFF2-40B4-BE49-F238E27FC236}">
                <a16:creationId xmlns:a16="http://schemas.microsoft.com/office/drawing/2014/main" id="{FEDA0292-B078-4110-9697-F99B01E5BD50}"/>
              </a:ext>
            </a:extLst>
          </p:cNvPr>
          <p:cNvPicPr>
            <a:picLocks noGrp="1" noChangeAspect="1"/>
          </p:cNvPicPr>
          <p:nvPr>
            <p:ph idx="1"/>
          </p:nvPr>
        </p:nvPicPr>
        <p:blipFill rotWithShape="1">
          <a:blip r:embed="rId2"/>
          <a:srcRect l="15118" t="22736" r="26127" b="6393"/>
          <a:stretch/>
        </p:blipFill>
        <p:spPr>
          <a:xfrm>
            <a:off x="1891554" y="1228165"/>
            <a:ext cx="6971056" cy="3236259"/>
          </a:xfrm>
        </p:spPr>
      </p:pic>
      <p:pic>
        <p:nvPicPr>
          <p:cNvPr id="7" name="Picture 6">
            <a:extLst>
              <a:ext uri="{FF2B5EF4-FFF2-40B4-BE49-F238E27FC236}">
                <a16:creationId xmlns:a16="http://schemas.microsoft.com/office/drawing/2014/main" id="{8F0FEEA2-C1DF-4C55-B783-FD1E5D8A0CC4}"/>
              </a:ext>
            </a:extLst>
          </p:cNvPr>
          <p:cNvPicPr>
            <a:picLocks noChangeAspect="1"/>
          </p:cNvPicPr>
          <p:nvPr/>
        </p:nvPicPr>
        <p:blipFill rotWithShape="1">
          <a:blip r:embed="rId3"/>
          <a:srcRect l="-2794" t="27976" r="2794" b="20781"/>
          <a:stretch/>
        </p:blipFill>
        <p:spPr>
          <a:xfrm>
            <a:off x="-340658" y="4464423"/>
            <a:ext cx="12192000" cy="1918447"/>
          </a:xfrm>
          <a:prstGeom prst="rect">
            <a:avLst/>
          </a:prstGeom>
        </p:spPr>
      </p:pic>
      <p:pic>
        <p:nvPicPr>
          <p:cNvPr id="9" name="Picture 8">
            <a:extLst>
              <a:ext uri="{FF2B5EF4-FFF2-40B4-BE49-F238E27FC236}">
                <a16:creationId xmlns:a16="http://schemas.microsoft.com/office/drawing/2014/main" id="{48626F1A-BED7-4C94-A9F3-CF95E86BEB45}"/>
              </a:ext>
            </a:extLst>
          </p:cNvPr>
          <p:cNvPicPr>
            <a:picLocks noChangeAspect="1"/>
          </p:cNvPicPr>
          <p:nvPr/>
        </p:nvPicPr>
        <p:blipFill rotWithShape="1">
          <a:blip r:embed="rId4"/>
          <a:srcRect l="15515" t="23530" r="24779" b="5324"/>
          <a:stretch/>
        </p:blipFill>
        <p:spPr>
          <a:xfrm>
            <a:off x="1891554" y="1228166"/>
            <a:ext cx="8677834" cy="2707340"/>
          </a:xfrm>
          <a:prstGeom prst="rect">
            <a:avLst/>
          </a:prstGeom>
        </p:spPr>
      </p:pic>
      <p:pic>
        <p:nvPicPr>
          <p:cNvPr id="11" name="Picture 10">
            <a:extLst>
              <a:ext uri="{FF2B5EF4-FFF2-40B4-BE49-F238E27FC236}">
                <a16:creationId xmlns:a16="http://schemas.microsoft.com/office/drawing/2014/main" id="{17E01D46-D6FE-4A2A-99D6-725872EA00C0}"/>
              </a:ext>
            </a:extLst>
          </p:cNvPr>
          <p:cNvPicPr>
            <a:picLocks noChangeAspect="1"/>
          </p:cNvPicPr>
          <p:nvPr/>
        </p:nvPicPr>
        <p:blipFill rotWithShape="1">
          <a:blip r:embed="rId5"/>
          <a:srcRect l="16572" t="24652" r="26250" b="22318"/>
          <a:stretch/>
        </p:blipFill>
        <p:spPr>
          <a:xfrm>
            <a:off x="1712260" y="4464422"/>
            <a:ext cx="8444752" cy="2608732"/>
          </a:xfrm>
          <a:prstGeom prst="rect">
            <a:avLst/>
          </a:prstGeom>
        </p:spPr>
      </p:pic>
    </p:spTree>
    <p:extLst>
      <p:ext uri="{BB962C8B-B14F-4D97-AF65-F5344CB8AC3E}">
        <p14:creationId xmlns:p14="http://schemas.microsoft.com/office/powerpoint/2010/main" val="3552451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8DF97-BB16-4452-9AC1-EB8A7E8FAE50}"/>
              </a:ext>
            </a:extLst>
          </p:cNvPr>
          <p:cNvSpPr>
            <a:spLocks noGrp="1"/>
          </p:cNvSpPr>
          <p:nvPr>
            <p:ph type="title"/>
          </p:nvPr>
        </p:nvSpPr>
        <p:spPr/>
        <p:txBody>
          <a:bodyPr/>
          <a:lstStyle/>
          <a:p>
            <a:r>
              <a:rPr lang="en-IN" dirty="0"/>
              <a:t>Cross Validation of the Models</a:t>
            </a:r>
          </a:p>
        </p:txBody>
      </p:sp>
      <p:pic>
        <p:nvPicPr>
          <p:cNvPr id="5" name="Content Placeholder 4">
            <a:extLst>
              <a:ext uri="{FF2B5EF4-FFF2-40B4-BE49-F238E27FC236}">
                <a16:creationId xmlns:a16="http://schemas.microsoft.com/office/drawing/2014/main" id="{E1FAF7B8-0E28-4FF5-B444-50763D3D528B}"/>
              </a:ext>
            </a:extLst>
          </p:cNvPr>
          <p:cNvPicPr>
            <a:picLocks noGrp="1" noChangeAspect="1"/>
          </p:cNvPicPr>
          <p:nvPr>
            <p:ph idx="1"/>
          </p:nvPr>
        </p:nvPicPr>
        <p:blipFill rotWithShape="1">
          <a:blip r:embed="rId2"/>
          <a:srcRect l="17320" t="27886" r="21029"/>
          <a:stretch/>
        </p:blipFill>
        <p:spPr>
          <a:xfrm>
            <a:off x="1165412" y="1891553"/>
            <a:ext cx="7171763" cy="4285410"/>
          </a:xfrm>
        </p:spPr>
      </p:pic>
    </p:spTree>
    <p:extLst>
      <p:ext uri="{BB962C8B-B14F-4D97-AF65-F5344CB8AC3E}">
        <p14:creationId xmlns:p14="http://schemas.microsoft.com/office/powerpoint/2010/main" val="670858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A163-D397-4DDB-9D51-C4A025FD2539}"/>
              </a:ext>
            </a:extLst>
          </p:cNvPr>
          <p:cNvSpPr>
            <a:spLocks noGrp="1"/>
          </p:cNvSpPr>
          <p:nvPr>
            <p:ph type="title"/>
          </p:nvPr>
        </p:nvSpPr>
        <p:spPr/>
        <p:txBody>
          <a:bodyPr/>
          <a:lstStyle/>
          <a:p>
            <a:r>
              <a:rPr lang="en-IN" dirty="0"/>
              <a:t>Plotting </a:t>
            </a:r>
            <a:r>
              <a:rPr lang="en-IN" dirty="0" err="1"/>
              <a:t>Regplot</a:t>
            </a:r>
            <a:r>
              <a:rPr lang="en-IN" dirty="0"/>
              <a:t> for Random Forest Regressor</a:t>
            </a:r>
          </a:p>
        </p:txBody>
      </p:sp>
      <p:pic>
        <p:nvPicPr>
          <p:cNvPr id="5" name="Content Placeholder 4">
            <a:extLst>
              <a:ext uri="{FF2B5EF4-FFF2-40B4-BE49-F238E27FC236}">
                <a16:creationId xmlns:a16="http://schemas.microsoft.com/office/drawing/2014/main" id="{14FE40D8-A313-4C4D-B954-32D5D8F91776}"/>
              </a:ext>
            </a:extLst>
          </p:cNvPr>
          <p:cNvPicPr>
            <a:picLocks noGrp="1" noChangeAspect="1"/>
          </p:cNvPicPr>
          <p:nvPr>
            <p:ph idx="1"/>
          </p:nvPr>
        </p:nvPicPr>
        <p:blipFill rotWithShape="1">
          <a:blip r:embed="rId2"/>
          <a:srcRect l="17088" t="56111" r="44321" b="5775"/>
          <a:stretch/>
        </p:blipFill>
        <p:spPr>
          <a:xfrm>
            <a:off x="1936376" y="1775012"/>
            <a:ext cx="9493624" cy="4150660"/>
          </a:xfrm>
        </p:spPr>
      </p:pic>
    </p:spTree>
    <p:extLst>
      <p:ext uri="{BB962C8B-B14F-4D97-AF65-F5344CB8AC3E}">
        <p14:creationId xmlns:p14="http://schemas.microsoft.com/office/powerpoint/2010/main" val="2248462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5AB104-9DA0-4514-8549-F272CCE36D77}"/>
              </a:ext>
            </a:extLst>
          </p:cNvPr>
          <p:cNvSpPr>
            <a:spLocks noGrp="1"/>
          </p:cNvSpPr>
          <p:nvPr>
            <p:ph type="title"/>
          </p:nvPr>
        </p:nvSpPr>
        <p:spPr/>
        <p:txBody>
          <a:bodyPr/>
          <a:lstStyle/>
          <a:p>
            <a:r>
              <a:rPr lang="en-IN" dirty="0"/>
              <a:t>Hyper Parameter Tuning</a:t>
            </a:r>
          </a:p>
        </p:txBody>
      </p:sp>
      <p:sp>
        <p:nvSpPr>
          <p:cNvPr id="5" name="Content Placeholder 4">
            <a:extLst>
              <a:ext uri="{FF2B5EF4-FFF2-40B4-BE49-F238E27FC236}">
                <a16:creationId xmlns:a16="http://schemas.microsoft.com/office/drawing/2014/main" id="{BD6676F8-E29D-4EAB-B229-A64D6F8B94D8}"/>
              </a:ext>
            </a:extLst>
          </p:cNvPr>
          <p:cNvSpPr>
            <a:spLocks noGrp="1"/>
          </p:cNvSpPr>
          <p:nvPr>
            <p:ph idx="1"/>
          </p:nvPr>
        </p:nvSpPr>
        <p:spPr/>
        <p:txBody>
          <a:bodyPr/>
          <a:lstStyle/>
          <a:p>
            <a:pPr marL="0" indent="0">
              <a:buNone/>
            </a:pPr>
            <a:r>
              <a:rPr lang="en-IN" dirty="0"/>
              <a:t>Cross validation score of Random Forest Model is Highest amongst all other models, So I have done Hyper Parameter tuning for Random Forest </a:t>
            </a:r>
            <a:r>
              <a:rPr lang="en-IN" dirty="0" err="1"/>
              <a:t>model.After</a:t>
            </a:r>
            <a:r>
              <a:rPr lang="en-IN" dirty="0"/>
              <a:t> tuning score increased </a:t>
            </a:r>
            <a:r>
              <a:rPr lang="en-IN"/>
              <a:t>to 99.39.</a:t>
            </a:r>
            <a:endParaRPr lang="en-IN" dirty="0"/>
          </a:p>
          <a:p>
            <a:pPr marL="0" indent="0">
              <a:buNone/>
            </a:pPr>
            <a:endParaRPr lang="en-IN" dirty="0"/>
          </a:p>
        </p:txBody>
      </p:sp>
      <p:pic>
        <p:nvPicPr>
          <p:cNvPr id="7" name="Picture 6">
            <a:extLst>
              <a:ext uri="{FF2B5EF4-FFF2-40B4-BE49-F238E27FC236}">
                <a16:creationId xmlns:a16="http://schemas.microsoft.com/office/drawing/2014/main" id="{C1761527-8CD8-4C8C-A29C-00C3C0F5EDD7}"/>
              </a:ext>
            </a:extLst>
          </p:cNvPr>
          <p:cNvPicPr>
            <a:picLocks noChangeAspect="1"/>
          </p:cNvPicPr>
          <p:nvPr/>
        </p:nvPicPr>
        <p:blipFill rotWithShape="1">
          <a:blip r:embed="rId2"/>
          <a:srcRect l="17426" t="21177" r="30809" b="9931"/>
          <a:stretch/>
        </p:blipFill>
        <p:spPr>
          <a:xfrm>
            <a:off x="2124634" y="2940424"/>
            <a:ext cx="6311153" cy="3236539"/>
          </a:xfrm>
          <a:prstGeom prst="rect">
            <a:avLst/>
          </a:prstGeom>
        </p:spPr>
      </p:pic>
    </p:spTree>
    <p:extLst>
      <p:ext uri="{BB962C8B-B14F-4D97-AF65-F5344CB8AC3E}">
        <p14:creationId xmlns:p14="http://schemas.microsoft.com/office/powerpoint/2010/main" val="4112895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FF9D-12FD-4BC8-845A-95402695A5E6}"/>
              </a:ext>
            </a:extLst>
          </p:cNvPr>
          <p:cNvSpPr>
            <a:spLocks noGrp="1"/>
          </p:cNvSpPr>
          <p:nvPr>
            <p:ph type="title"/>
          </p:nvPr>
        </p:nvSpPr>
        <p:spPr/>
        <p:txBody>
          <a:bodyPr/>
          <a:lstStyle/>
          <a:p>
            <a:r>
              <a:rPr lang="en-IN" dirty="0"/>
              <a:t>Saving model</a:t>
            </a:r>
          </a:p>
        </p:txBody>
      </p:sp>
      <p:pic>
        <p:nvPicPr>
          <p:cNvPr id="5" name="Content Placeholder 4">
            <a:extLst>
              <a:ext uri="{FF2B5EF4-FFF2-40B4-BE49-F238E27FC236}">
                <a16:creationId xmlns:a16="http://schemas.microsoft.com/office/drawing/2014/main" id="{FB415C75-65F4-4DEB-8539-54ED8D66C0F0}"/>
              </a:ext>
            </a:extLst>
          </p:cNvPr>
          <p:cNvPicPr>
            <a:picLocks noGrp="1" noChangeAspect="1"/>
          </p:cNvPicPr>
          <p:nvPr>
            <p:ph idx="1"/>
          </p:nvPr>
        </p:nvPicPr>
        <p:blipFill rotWithShape="1">
          <a:blip r:embed="rId2"/>
          <a:srcRect l="17204" t="39621" r="29604" b="43065"/>
          <a:stretch/>
        </p:blipFill>
        <p:spPr>
          <a:xfrm>
            <a:off x="1416424" y="2259106"/>
            <a:ext cx="9449649" cy="2753892"/>
          </a:xfrm>
        </p:spPr>
      </p:pic>
    </p:spTree>
    <p:extLst>
      <p:ext uri="{BB962C8B-B14F-4D97-AF65-F5344CB8AC3E}">
        <p14:creationId xmlns:p14="http://schemas.microsoft.com/office/powerpoint/2010/main" val="3166656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E377-52CA-48BC-9A78-F2E3B240ADEE}"/>
              </a:ext>
            </a:extLst>
          </p:cNvPr>
          <p:cNvSpPr>
            <a:spLocks noGrp="1"/>
          </p:cNvSpPr>
          <p:nvPr>
            <p:ph type="title"/>
          </p:nvPr>
        </p:nvSpPr>
        <p:spPr/>
        <p:txBody>
          <a:bodyPr/>
          <a:lstStyle/>
          <a:p>
            <a:r>
              <a:rPr lang="en-IN" dirty="0"/>
              <a:t>Conclusion</a:t>
            </a:r>
          </a:p>
        </p:txBody>
      </p:sp>
      <p:pic>
        <p:nvPicPr>
          <p:cNvPr id="5" name="Content Placeholder 4">
            <a:extLst>
              <a:ext uri="{FF2B5EF4-FFF2-40B4-BE49-F238E27FC236}">
                <a16:creationId xmlns:a16="http://schemas.microsoft.com/office/drawing/2014/main" id="{35787812-CFAB-460F-B7E9-DCFCA798BE97}"/>
              </a:ext>
            </a:extLst>
          </p:cNvPr>
          <p:cNvPicPr>
            <a:picLocks noGrp="1" noChangeAspect="1"/>
          </p:cNvPicPr>
          <p:nvPr>
            <p:ph idx="1"/>
          </p:nvPr>
        </p:nvPicPr>
        <p:blipFill rotWithShape="1">
          <a:blip r:embed="rId2"/>
          <a:srcRect l="17204" t="23148" r="34356" b="11956"/>
          <a:stretch/>
        </p:blipFill>
        <p:spPr>
          <a:xfrm>
            <a:off x="1174376" y="1524001"/>
            <a:ext cx="6875112" cy="3307976"/>
          </a:xfrm>
        </p:spPr>
      </p:pic>
    </p:spTree>
    <p:extLst>
      <p:ext uri="{BB962C8B-B14F-4D97-AF65-F5344CB8AC3E}">
        <p14:creationId xmlns:p14="http://schemas.microsoft.com/office/powerpoint/2010/main" val="487872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AD49-9359-4B31-BBD0-69FFB336C411}"/>
              </a:ext>
            </a:extLst>
          </p:cNvPr>
          <p:cNvSpPr>
            <a:spLocks noGrp="1"/>
          </p:cNvSpPr>
          <p:nvPr>
            <p:ph type="title"/>
          </p:nvPr>
        </p:nvSpPr>
        <p:spPr/>
        <p:txBody>
          <a:bodyPr/>
          <a:lstStyle/>
          <a:p>
            <a:r>
              <a:rPr lang="en-IN" dirty="0"/>
              <a:t>Limitations</a:t>
            </a:r>
          </a:p>
        </p:txBody>
      </p:sp>
      <p:sp>
        <p:nvSpPr>
          <p:cNvPr id="3" name="Content Placeholder 2">
            <a:extLst>
              <a:ext uri="{FF2B5EF4-FFF2-40B4-BE49-F238E27FC236}">
                <a16:creationId xmlns:a16="http://schemas.microsoft.com/office/drawing/2014/main" id="{83E3C714-EAB1-408B-96EA-517E33F643DE}"/>
              </a:ext>
            </a:extLst>
          </p:cNvPr>
          <p:cNvSpPr>
            <a:spLocks noGrp="1"/>
          </p:cNvSpPr>
          <p:nvPr>
            <p:ph idx="1"/>
          </p:nvPr>
        </p:nvSpPr>
        <p:spPr/>
        <p:txBody>
          <a:bodyPr/>
          <a:lstStyle/>
          <a:p>
            <a:pPr marL="0" indent="0">
              <a:buNone/>
            </a:pPr>
            <a:r>
              <a:rPr lang="en-IN" dirty="0"/>
              <a:t>Dataset is not very big, we can collect  more data and other different features to make a model which can predict used car’s price.</a:t>
            </a:r>
          </a:p>
        </p:txBody>
      </p:sp>
    </p:spTree>
    <p:extLst>
      <p:ext uri="{BB962C8B-B14F-4D97-AF65-F5344CB8AC3E}">
        <p14:creationId xmlns:p14="http://schemas.microsoft.com/office/powerpoint/2010/main" val="88056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FF90-15C8-46B8-86BC-08DDCBA16BF1}"/>
              </a:ext>
            </a:extLst>
          </p:cNvPr>
          <p:cNvSpPr>
            <a:spLocks noGrp="1"/>
          </p:cNvSpPr>
          <p:nvPr>
            <p:ph type="title"/>
          </p:nvPr>
        </p:nvSpPr>
        <p:spPr/>
        <p:txBody>
          <a:bodyPr/>
          <a:lstStyle/>
          <a:p>
            <a:r>
              <a:rPr lang="en-IN" dirty="0"/>
              <a:t>Definition</a:t>
            </a:r>
          </a:p>
        </p:txBody>
      </p:sp>
      <p:sp>
        <p:nvSpPr>
          <p:cNvPr id="3" name="Content Placeholder 2">
            <a:extLst>
              <a:ext uri="{FF2B5EF4-FFF2-40B4-BE49-F238E27FC236}">
                <a16:creationId xmlns:a16="http://schemas.microsoft.com/office/drawing/2014/main" id="{C7388C5D-0A1B-43BE-ABC2-519ABCAB4052}"/>
              </a:ext>
            </a:extLst>
          </p:cNvPr>
          <p:cNvSpPr>
            <a:spLocks noGrp="1"/>
          </p:cNvSpPr>
          <p:nvPr>
            <p:ph idx="1"/>
          </p:nvPr>
        </p:nvSpPr>
        <p:spPr/>
        <p:txBody>
          <a:bodyPr>
            <a:normAutofit fontScale="77500" lnSpcReduction="20000"/>
          </a:bodyPr>
          <a:lstStyle/>
          <a:p>
            <a:pPr marL="0" indent="0">
              <a:buNone/>
            </a:pPr>
            <a:r>
              <a:rPr lang="en-US" dirty="0">
                <a:effectLst/>
                <a:latin typeface="Carlito"/>
                <a:ea typeface="Carlito"/>
                <a:cs typeface="Carlito"/>
              </a:rPr>
              <a:t>The Indian automotive sector was already struggling in FY20. before the Covid-19 crisis. It saw an overall degrowth of nearly 18 per cent. This situation was worsened by the onset of the Covid-19 pandemic and the ongoing lockdowns across India and the rest of the world. These two years (FY20 ,FY21 and FY22)</a:t>
            </a:r>
            <a:r>
              <a:rPr lang="en-US" spc="-40" dirty="0">
                <a:effectLst/>
                <a:latin typeface="Carlito"/>
                <a:ea typeface="Carlito"/>
                <a:cs typeface="Carlito"/>
              </a:rPr>
              <a:t> </a:t>
            </a:r>
            <a:r>
              <a:rPr lang="en-US" dirty="0">
                <a:effectLst/>
                <a:latin typeface="Carlito"/>
                <a:ea typeface="Carlito"/>
                <a:cs typeface="Carlito"/>
              </a:rPr>
              <a:t>are</a:t>
            </a:r>
            <a:r>
              <a:rPr lang="en-US" spc="-40" dirty="0">
                <a:effectLst/>
                <a:latin typeface="Carlito"/>
                <a:ea typeface="Carlito"/>
                <a:cs typeface="Carlito"/>
              </a:rPr>
              <a:t> </a:t>
            </a:r>
            <a:r>
              <a:rPr lang="en-US" dirty="0">
                <a:effectLst/>
                <a:latin typeface="Carlito"/>
                <a:ea typeface="Carlito"/>
                <a:cs typeface="Carlito"/>
              </a:rPr>
              <a:t>challenging</a:t>
            </a:r>
            <a:r>
              <a:rPr lang="en-US" spc="-50" dirty="0">
                <a:effectLst/>
                <a:latin typeface="Carlito"/>
                <a:ea typeface="Carlito"/>
                <a:cs typeface="Carlito"/>
              </a:rPr>
              <a:t> </a:t>
            </a:r>
            <a:r>
              <a:rPr lang="en-US" dirty="0">
                <a:effectLst/>
                <a:latin typeface="Carlito"/>
                <a:ea typeface="Carlito"/>
                <a:cs typeface="Carlito"/>
              </a:rPr>
              <a:t>times</a:t>
            </a:r>
            <a:r>
              <a:rPr lang="en-US" spc="-35" dirty="0">
                <a:effectLst/>
                <a:latin typeface="Carlito"/>
                <a:ea typeface="Carlito"/>
                <a:cs typeface="Carlito"/>
              </a:rPr>
              <a:t> </a:t>
            </a:r>
            <a:r>
              <a:rPr lang="en-US" dirty="0">
                <a:effectLst/>
                <a:latin typeface="Carlito"/>
                <a:ea typeface="Carlito"/>
                <a:cs typeface="Carlito"/>
              </a:rPr>
              <a:t>for</a:t>
            </a:r>
            <a:r>
              <a:rPr lang="en-US" spc="-30" dirty="0">
                <a:effectLst/>
                <a:latin typeface="Carlito"/>
                <a:ea typeface="Carlito"/>
                <a:cs typeface="Carlito"/>
              </a:rPr>
              <a:t> </a:t>
            </a:r>
            <a:r>
              <a:rPr lang="en-US" dirty="0">
                <a:effectLst/>
                <a:latin typeface="Carlito"/>
                <a:ea typeface="Carlito"/>
                <a:cs typeface="Carlito"/>
              </a:rPr>
              <a:t>the</a:t>
            </a:r>
            <a:r>
              <a:rPr lang="en-US" spc="-45" dirty="0">
                <a:effectLst/>
                <a:latin typeface="Carlito"/>
                <a:ea typeface="Carlito"/>
                <a:cs typeface="Carlito"/>
              </a:rPr>
              <a:t> </a:t>
            </a:r>
            <a:r>
              <a:rPr lang="en-US" dirty="0">
                <a:effectLst/>
                <a:latin typeface="Carlito"/>
                <a:ea typeface="Carlito"/>
                <a:cs typeface="Carlito"/>
              </a:rPr>
              <a:t>Indian</a:t>
            </a:r>
            <a:r>
              <a:rPr lang="en-US" spc="-40" dirty="0">
                <a:effectLst/>
                <a:latin typeface="Carlito"/>
                <a:ea typeface="Carlito"/>
                <a:cs typeface="Carlito"/>
              </a:rPr>
              <a:t> </a:t>
            </a:r>
            <a:r>
              <a:rPr lang="en-US" dirty="0">
                <a:effectLst/>
                <a:latin typeface="Carlito"/>
                <a:ea typeface="Carlito"/>
                <a:cs typeface="Carlito"/>
              </a:rPr>
              <a:t>automotive</a:t>
            </a:r>
            <a:r>
              <a:rPr lang="en-US" spc="-35" dirty="0">
                <a:effectLst/>
                <a:latin typeface="Carlito"/>
                <a:ea typeface="Carlito"/>
                <a:cs typeface="Carlito"/>
              </a:rPr>
              <a:t> </a:t>
            </a:r>
            <a:r>
              <a:rPr lang="en-US" dirty="0">
                <a:effectLst/>
                <a:latin typeface="Carlito"/>
                <a:ea typeface="Carlito"/>
                <a:cs typeface="Carlito"/>
              </a:rPr>
              <a:t>sector</a:t>
            </a:r>
            <a:r>
              <a:rPr lang="en-US" spc="-30" dirty="0">
                <a:effectLst/>
                <a:latin typeface="Carlito"/>
                <a:ea typeface="Carlito"/>
                <a:cs typeface="Carlito"/>
              </a:rPr>
              <a:t> </a:t>
            </a:r>
            <a:r>
              <a:rPr lang="en-US" dirty="0">
                <a:effectLst/>
                <a:latin typeface="Carlito"/>
                <a:ea typeface="Carlito"/>
                <a:cs typeface="Carlito"/>
              </a:rPr>
              <a:t>on</a:t>
            </a:r>
            <a:r>
              <a:rPr lang="en-US" spc="-40" dirty="0">
                <a:effectLst/>
                <a:latin typeface="Carlito"/>
                <a:ea typeface="Carlito"/>
                <a:cs typeface="Carlito"/>
              </a:rPr>
              <a:t> </a:t>
            </a:r>
            <a:r>
              <a:rPr lang="en-US" dirty="0">
                <a:effectLst/>
                <a:latin typeface="Carlito"/>
                <a:ea typeface="Carlito"/>
                <a:cs typeface="Carlito"/>
              </a:rPr>
              <a:t>account</a:t>
            </a:r>
            <a:r>
              <a:rPr lang="en-US" spc="-45" dirty="0">
                <a:effectLst/>
                <a:latin typeface="Carlito"/>
                <a:ea typeface="Carlito"/>
                <a:cs typeface="Carlito"/>
              </a:rPr>
              <a:t> </a:t>
            </a:r>
            <a:r>
              <a:rPr lang="en-US" dirty="0">
                <a:effectLst/>
                <a:latin typeface="Carlito"/>
                <a:ea typeface="Carlito"/>
                <a:cs typeface="Carlito"/>
              </a:rPr>
              <a:t>of</a:t>
            </a:r>
            <a:r>
              <a:rPr lang="en-US" spc="-40" dirty="0">
                <a:effectLst/>
                <a:latin typeface="Carlito"/>
                <a:ea typeface="Carlito"/>
                <a:cs typeface="Carlito"/>
              </a:rPr>
              <a:t> </a:t>
            </a:r>
            <a:r>
              <a:rPr lang="en-US" dirty="0">
                <a:effectLst/>
                <a:latin typeface="Carlito"/>
                <a:ea typeface="Carlito"/>
                <a:cs typeface="Carlito"/>
              </a:rPr>
              <a:t>slow economic growth, negative consumer sentiment, BS-VI transition, changes to the axle load norms, liquidity crunch, low-capacity utilization and potential bankruptcies.</a:t>
            </a:r>
          </a:p>
          <a:p>
            <a:pPr marL="0" indent="0" algn="l">
              <a:buNone/>
            </a:pPr>
            <a:r>
              <a:rPr lang="en-US" b="0" i="0" dirty="0">
                <a:solidFill>
                  <a:srgbClr val="000000"/>
                </a:solidFill>
                <a:effectLst/>
                <a:latin typeface="Calibri" panose="020F0502020204030204" pitchFamily="34" charset="0"/>
                <a:cs typeface="Calibri" panose="020F0502020204030204" pitchFamily="34" charset="0"/>
              </a:rPr>
              <a:t>The COVID-19 pandemic has had a swift and severe impact on the globally integrated automotive industry. Symptoms include a disruption in Chinese parts exports, large scale manufacturing interruptions across Europe, and the closure of assembly plants in the United States. This is placing intense pressure on an industry already coping with a downshift in global demand, and likely leading to increased merger &amp; acquisition activity.</a:t>
            </a:r>
          </a:p>
          <a:p>
            <a:pPr marL="0" indent="0" algn="l">
              <a:buNone/>
            </a:pPr>
            <a:endParaRPr lang="en-US" b="0" i="0" dirty="0">
              <a:solidFill>
                <a:srgbClr val="000000"/>
              </a:solidFill>
              <a:effectLst/>
              <a:latin typeface="Calibri" panose="020F0502020204030204" pitchFamily="34" charset="0"/>
              <a:cs typeface="Calibri" panose="020F0502020204030204" pitchFamily="34" charset="0"/>
            </a:endParaRPr>
          </a:p>
          <a:p>
            <a:pPr marL="0" indent="0">
              <a:buNone/>
            </a:pPr>
            <a:br>
              <a:rPr lang="en-US" dirty="0"/>
            </a:br>
            <a:endParaRPr lang="en-IN" dirty="0">
              <a:effectLst/>
              <a:latin typeface="Carlito"/>
              <a:ea typeface="Carlito"/>
              <a:cs typeface="Carlito"/>
            </a:endParaRPr>
          </a:p>
          <a:p>
            <a:endParaRPr lang="en-IN" dirty="0"/>
          </a:p>
        </p:txBody>
      </p:sp>
    </p:spTree>
    <p:extLst>
      <p:ext uri="{BB962C8B-B14F-4D97-AF65-F5344CB8AC3E}">
        <p14:creationId xmlns:p14="http://schemas.microsoft.com/office/powerpoint/2010/main" val="367411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9A4E-1B3F-452C-92AA-E4E3F08CA94D}"/>
              </a:ext>
            </a:extLst>
          </p:cNvPr>
          <p:cNvSpPr>
            <a:spLocks noGrp="1"/>
          </p:cNvSpPr>
          <p:nvPr>
            <p:ph type="title"/>
          </p:nvPr>
        </p:nvSpPr>
        <p:spPr/>
        <p:txBody>
          <a:bodyPr>
            <a:normAutofit/>
          </a:bodyPr>
          <a:lstStyle/>
          <a:p>
            <a:r>
              <a:rPr lang="en-IN" sz="3200" b="1" dirty="0"/>
              <a:t>Benefits of Used Car Price Prediction Use Case</a:t>
            </a:r>
          </a:p>
        </p:txBody>
      </p:sp>
      <p:sp>
        <p:nvSpPr>
          <p:cNvPr id="3" name="Content Placeholder 2">
            <a:extLst>
              <a:ext uri="{FF2B5EF4-FFF2-40B4-BE49-F238E27FC236}">
                <a16:creationId xmlns:a16="http://schemas.microsoft.com/office/drawing/2014/main" id="{0D91561E-8C72-488E-A7C9-3858EECDEEA1}"/>
              </a:ext>
            </a:extLst>
          </p:cNvPr>
          <p:cNvSpPr>
            <a:spLocks noGrp="1"/>
          </p:cNvSpPr>
          <p:nvPr>
            <p:ph idx="1"/>
          </p:nvPr>
        </p:nvSpPr>
        <p:spPr/>
        <p:txBody>
          <a:bodyPr/>
          <a:lstStyle/>
          <a:p>
            <a:pPr algn="l" fontAlgn="base">
              <a:buFont typeface="Arial" panose="020B0604020202020204" pitchFamily="34" charset="0"/>
              <a:buChar char="•"/>
            </a:pPr>
            <a:r>
              <a:rPr lang="en-US" sz="2400" b="0" i="0" dirty="0">
                <a:solidFill>
                  <a:srgbClr val="0A0A0A"/>
                </a:solidFill>
                <a:effectLst/>
              </a:rPr>
              <a:t>Improved market penetration</a:t>
            </a:r>
          </a:p>
          <a:p>
            <a:pPr algn="l" fontAlgn="base">
              <a:buFont typeface="Arial" panose="020B0604020202020204" pitchFamily="34" charset="0"/>
              <a:buChar char="•"/>
            </a:pPr>
            <a:r>
              <a:rPr lang="en-US" sz="2400" b="0" i="0" dirty="0">
                <a:solidFill>
                  <a:srgbClr val="0A0A0A"/>
                </a:solidFill>
                <a:effectLst/>
              </a:rPr>
              <a:t>Enhanced control over the distribution</a:t>
            </a:r>
          </a:p>
          <a:p>
            <a:pPr algn="l" fontAlgn="base">
              <a:buFont typeface="Arial" panose="020B0604020202020204" pitchFamily="34" charset="0"/>
              <a:buChar char="•"/>
            </a:pPr>
            <a:r>
              <a:rPr lang="en-US" sz="2400" b="0" i="0" dirty="0">
                <a:solidFill>
                  <a:srgbClr val="0A0A0A"/>
                </a:solidFill>
                <a:effectLst/>
              </a:rPr>
              <a:t>Lower transaction failure rate</a:t>
            </a:r>
          </a:p>
          <a:p>
            <a:pPr algn="l" fontAlgn="base">
              <a:buFont typeface="Arial" panose="020B0604020202020204" pitchFamily="34" charset="0"/>
              <a:buChar char="•"/>
            </a:pPr>
            <a:r>
              <a:rPr lang="en-US" sz="2400" b="0" i="0" dirty="0">
                <a:solidFill>
                  <a:srgbClr val="0A0A0A"/>
                </a:solidFill>
                <a:effectLst/>
              </a:rPr>
              <a:t>Better loyalty of resellers</a:t>
            </a:r>
          </a:p>
          <a:p>
            <a:pPr algn="l" fontAlgn="base">
              <a:buFont typeface="Arial" panose="020B0604020202020204" pitchFamily="34" charset="0"/>
              <a:buChar char="•"/>
            </a:pPr>
            <a:r>
              <a:rPr lang="en-US" sz="2400" b="0" i="0" dirty="0">
                <a:solidFill>
                  <a:srgbClr val="0A0A0A"/>
                </a:solidFill>
                <a:effectLst/>
              </a:rPr>
              <a:t>Revenue addition</a:t>
            </a:r>
          </a:p>
          <a:p>
            <a:pPr algn="l" fontAlgn="base">
              <a:buFont typeface="Arial" panose="020B0604020202020204" pitchFamily="34" charset="0"/>
              <a:buChar char="•"/>
            </a:pPr>
            <a:r>
              <a:rPr lang="en-US" sz="2400" b="0" i="0" dirty="0">
                <a:solidFill>
                  <a:srgbClr val="0A0A0A"/>
                </a:solidFill>
                <a:effectLst/>
              </a:rPr>
              <a:t>Service continuation</a:t>
            </a:r>
          </a:p>
          <a:p>
            <a:pPr algn="l" fontAlgn="base">
              <a:buFont typeface="Arial" panose="020B0604020202020204" pitchFamily="34" charset="0"/>
              <a:buChar char="•"/>
            </a:pPr>
            <a:r>
              <a:rPr lang="en-US" sz="2400" b="0" i="0" dirty="0">
                <a:solidFill>
                  <a:srgbClr val="0A0A0A"/>
                </a:solidFill>
                <a:effectLst/>
              </a:rPr>
              <a:t>Highly robust platform with strong support</a:t>
            </a:r>
          </a:p>
          <a:p>
            <a:endParaRPr lang="en-IN" dirty="0"/>
          </a:p>
        </p:txBody>
      </p:sp>
    </p:spTree>
    <p:extLst>
      <p:ext uri="{BB962C8B-B14F-4D97-AF65-F5344CB8AC3E}">
        <p14:creationId xmlns:p14="http://schemas.microsoft.com/office/powerpoint/2010/main" val="30273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6623-026F-4842-B9BE-25BF6F4455E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Exploratory</a:t>
            </a:r>
            <a:r>
              <a:rPr lang="en-US" dirty="0">
                <a:latin typeface="Castellar" panose="020A0402060406010301" pitchFamily="18" charset="0"/>
              </a:rPr>
              <a:t> </a:t>
            </a:r>
            <a:r>
              <a:rPr lang="en-US" dirty="0">
                <a:latin typeface="Arial" panose="020B0604020202020204" pitchFamily="34" charset="0"/>
                <a:cs typeface="Arial" panose="020B0604020202020204" pitchFamily="34" charset="0"/>
              </a:rPr>
              <a:t>Data</a:t>
            </a:r>
            <a:r>
              <a:rPr lang="en-US" dirty="0">
                <a:latin typeface="Castellar" panose="020A0402060406010301" pitchFamily="18" charset="0"/>
              </a:rPr>
              <a:t> </a:t>
            </a:r>
            <a:r>
              <a:rPr lang="en-US" dirty="0">
                <a:latin typeface="Arial" panose="020B0604020202020204" pitchFamily="34" charset="0"/>
                <a:cs typeface="Arial" panose="020B0604020202020204" pitchFamily="34" charset="0"/>
              </a:rPr>
              <a:t>Analysis</a:t>
            </a:r>
            <a:r>
              <a:rPr lang="en-US" dirty="0">
                <a:latin typeface="Castellar" panose="020A0402060406010301" pitchFamily="18" charset="0"/>
              </a:rPr>
              <a:t>(</a:t>
            </a:r>
            <a:r>
              <a:rPr lang="en-US" dirty="0">
                <a:latin typeface="Arial" panose="020B0604020202020204" pitchFamily="34" charset="0"/>
                <a:cs typeface="Arial" panose="020B0604020202020204" pitchFamily="34" charset="0"/>
              </a:rPr>
              <a:t>EDA</a:t>
            </a:r>
            <a:r>
              <a:rPr lang="en-US" dirty="0">
                <a:latin typeface="Castellar" panose="020A0402060406010301" pitchFamily="18" charset="0"/>
              </a:rPr>
              <a:t>)</a:t>
            </a:r>
            <a:endParaRPr lang="en-IN" dirty="0"/>
          </a:p>
        </p:txBody>
      </p:sp>
      <p:sp>
        <p:nvSpPr>
          <p:cNvPr id="3" name="Content Placeholder 2">
            <a:extLst>
              <a:ext uri="{FF2B5EF4-FFF2-40B4-BE49-F238E27FC236}">
                <a16:creationId xmlns:a16="http://schemas.microsoft.com/office/drawing/2014/main" id="{86E65559-0B99-4C1A-8300-92DED6491C77}"/>
              </a:ext>
            </a:extLst>
          </p:cNvPr>
          <p:cNvSpPr>
            <a:spLocks noGrp="1"/>
          </p:cNvSpPr>
          <p:nvPr>
            <p:ph idx="1"/>
          </p:nvPr>
        </p:nvSpPr>
        <p:spPr/>
        <p:txBody>
          <a:bodyPr>
            <a:normAutofit/>
          </a:bodyPr>
          <a:lstStyle/>
          <a:p>
            <a:pPr algn="l">
              <a:buFont typeface="+mj-lt"/>
              <a:buAutoNum type="arabicPeriod"/>
            </a:pPr>
            <a:r>
              <a:rPr lang="en-US" sz="2000" b="0" i="0" dirty="0">
                <a:solidFill>
                  <a:srgbClr val="202124"/>
                </a:solidFill>
                <a:effectLst/>
              </a:rPr>
              <a:t>Imported necessary libraries and loaded the dataset.</a:t>
            </a:r>
          </a:p>
          <a:p>
            <a:pPr algn="l">
              <a:buFont typeface="+mj-lt"/>
              <a:buAutoNum type="arabicPeriod"/>
            </a:pPr>
            <a:r>
              <a:rPr lang="en-US" sz="2000" dirty="0">
                <a:solidFill>
                  <a:srgbClr val="202124"/>
                </a:solidFill>
              </a:rPr>
              <a:t>Checked null values.  There is 81 null values in TRANSMISSION column. Since it is a categorical column, so I have replaced null values with mode.</a:t>
            </a:r>
          </a:p>
          <a:p>
            <a:pPr algn="l">
              <a:buFont typeface="+mj-lt"/>
              <a:buAutoNum type="arabicPeriod"/>
            </a:pPr>
            <a:r>
              <a:rPr lang="en-US" sz="2000" dirty="0">
                <a:solidFill>
                  <a:srgbClr val="202124"/>
                </a:solidFill>
              </a:rPr>
              <a:t>Formatted column DRIVEN_KM and PRICE,  replace km, Rs, leading and trailing  spaces.</a:t>
            </a:r>
          </a:p>
          <a:p>
            <a:pPr marL="0" indent="0">
              <a:buNone/>
            </a:pPr>
            <a:r>
              <a:rPr lang="en-US" sz="2000" dirty="0">
                <a:solidFill>
                  <a:srgbClr val="202124"/>
                </a:solidFill>
              </a:rPr>
              <a:t>4.</a:t>
            </a:r>
            <a:r>
              <a:rPr lang="en-US" sz="2000" dirty="0">
                <a:solidFill>
                  <a:schemeClr val="tx1">
                    <a:lumMod val="95000"/>
                    <a:lumOff val="5000"/>
                  </a:schemeClr>
                </a:solidFill>
                <a:cs typeface="Arial" panose="020B0604020202020204" pitchFamily="34" charset="0"/>
              </a:rPr>
              <a:t>Performed both univariate and bivariate analysis and </a:t>
            </a:r>
            <a:r>
              <a:rPr lang="en-IN" sz="2000" dirty="0">
                <a:solidFill>
                  <a:schemeClr val="tx1">
                    <a:lumMod val="95000"/>
                    <a:lumOff val="5000"/>
                  </a:schemeClr>
                </a:solidFill>
                <a:cs typeface="Arial" panose="020B0604020202020204" pitchFamily="34" charset="0"/>
              </a:rPr>
              <a:t>v</a:t>
            </a:r>
            <a:r>
              <a:rPr lang="en-IN" sz="2000" dirty="0">
                <a:ea typeface="Calibri" panose="020F0502020204030204" pitchFamily="34" charset="0"/>
                <a:cs typeface="Arial" panose="020B0604020202020204" pitchFamily="34" charset="0"/>
              </a:rPr>
              <a:t>isualized each feature using seaborn and matplotlib libraries by plotting count plot, scatter plot, </a:t>
            </a:r>
            <a:r>
              <a:rPr lang="en-IN" sz="2000" dirty="0" err="1">
                <a:ea typeface="Calibri" panose="020F0502020204030204" pitchFamily="34" charset="0"/>
                <a:cs typeface="Arial" panose="020B0604020202020204" pitchFamily="34" charset="0"/>
              </a:rPr>
              <a:t>dist</a:t>
            </a:r>
            <a:r>
              <a:rPr lang="en-IN" sz="2000" dirty="0">
                <a:ea typeface="Calibri" panose="020F0502020204030204" pitchFamily="34" charset="0"/>
                <a:cs typeface="Arial" panose="020B0604020202020204" pitchFamily="34" charset="0"/>
              </a:rPr>
              <a:t> plot, and box plots.</a:t>
            </a:r>
          </a:p>
          <a:p>
            <a:endParaRPr lang="en-IN" dirty="0"/>
          </a:p>
        </p:txBody>
      </p:sp>
    </p:spTree>
    <p:extLst>
      <p:ext uri="{BB962C8B-B14F-4D97-AF65-F5344CB8AC3E}">
        <p14:creationId xmlns:p14="http://schemas.microsoft.com/office/powerpoint/2010/main" val="313840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F2D2-380B-43C3-9792-C1E86714603A}"/>
              </a:ext>
            </a:extLst>
          </p:cNvPr>
          <p:cNvSpPr>
            <a:spLocks noGrp="1"/>
          </p:cNvSpPr>
          <p:nvPr>
            <p:ph type="title"/>
          </p:nvPr>
        </p:nvSpPr>
        <p:spPr/>
        <p:txBody>
          <a:bodyPr/>
          <a:lstStyle/>
          <a:p>
            <a:r>
              <a:rPr lang="en-US" dirty="0"/>
              <a:t>Data and Assumptions</a:t>
            </a:r>
            <a:endParaRPr lang="en-IN" dirty="0"/>
          </a:p>
        </p:txBody>
      </p:sp>
      <p:sp>
        <p:nvSpPr>
          <p:cNvPr id="3" name="Content Placeholder 2">
            <a:extLst>
              <a:ext uri="{FF2B5EF4-FFF2-40B4-BE49-F238E27FC236}">
                <a16:creationId xmlns:a16="http://schemas.microsoft.com/office/drawing/2014/main" id="{0FF4FFD0-F9DA-4B52-81BC-076622D6A017}"/>
              </a:ext>
            </a:extLst>
          </p:cNvPr>
          <p:cNvSpPr>
            <a:spLocks noGrp="1"/>
          </p:cNvSpPr>
          <p:nvPr>
            <p:ph idx="1"/>
          </p:nvPr>
        </p:nvSpPr>
        <p:spPr/>
        <p:txBody>
          <a:bodyPr>
            <a:normAutofit fontScale="92500" lnSpcReduction="10000"/>
          </a:bodyPr>
          <a:lstStyle/>
          <a:p>
            <a:pPr marL="457200" indent="-457200">
              <a:buFont typeface="+mj-lt"/>
              <a:buAutoNum type="arabicPeriod"/>
            </a:pPr>
            <a:r>
              <a:rPr lang="en-IN" sz="2000" dirty="0"/>
              <a:t>The given data contains 8668 rows and 10 columns.</a:t>
            </a:r>
          </a:p>
          <a:p>
            <a:pPr marL="0" indent="0">
              <a:buNone/>
            </a:pPr>
            <a:r>
              <a:rPr lang="en-IN" sz="2000" dirty="0"/>
              <a:t> 2. Columns and their description are as follows:</a:t>
            </a:r>
          </a:p>
          <a:p>
            <a:r>
              <a:rPr lang="en-IN" sz="2000" dirty="0"/>
              <a:t>‘LOCATION’:  This describes at which location , car is available for sell.</a:t>
            </a:r>
          </a:p>
          <a:p>
            <a:r>
              <a:rPr lang="en-IN" sz="2000" dirty="0"/>
              <a:t>‘MNF_YEAR: Car Manufacturing Year.</a:t>
            </a:r>
          </a:p>
          <a:p>
            <a:r>
              <a:rPr lang="en-IN" sz="2000" dirty="0"/>
              <a:t>‘BRAND’:  Brand is manufacturer name.</a:t>
            </a:r>
          </a:p>
          <a:p>
            <a:r>
              <a:rPr lang="en-IN" sz="2000" dirty="0"/>
              <a:t>‘MODEL’:  model of the car.</a:t>
            </a:r>
          </a:p>
          <a:p>
            <a:r>
              <a:rPr lang="en-IN" sz="2000" dirty="0"/>
              <a:t>‘VARIANT’: Variant is description of model.</a:t>
            </a:r>
          </a:p>
          <a:p>
            <a:r>
              <a:rPr lang="en-IN" sz="2000" dirty="0"/>
              <a:t>‘TRANSMISSION’:  Gear Shift variant is (Automatic, Manual, Semi-Automatic)</a:t>
            </a:r>
          </a:p>
          <a:p>
            <a:r>
              <a:rPr lang="en-IN" sz="2000" dirty="0"/>
              <a:t>‘DRIVEN_KM’:  No of kilometres driven before selling.</a:t>
            </a:r>
          </a:p>
          <a:p>
            <a:r>
              <a:rPr lang="en-IN" sz="2000" dirty="0"/>
              <a:t>‘FUELTYPE’:  Petrol, Diesel, Petrol + CNG, Petrol + LPG</a:t>
            </a:r>
          </a:p>
          <a:p>
            <a:r>
              <a:rPr lang="en-IN" sz="2000" dirty="0"/>
              <a:t>NO_OF_OWNERS: 1</a:t>
            </a:r>
            <a:r>
              <a:rPr lang="en-IN" sz="2000" baseline="30000" dirty="0"/>
              <a:t>st</a:t>
            </a:r>
            <a:r>
              <a:rPr lang="en-IN" sz="2000" dirty="0"/>
              <a:t> ,2</a:t>
            </a:r>
            <a:r>
              <a:rPr lang="en-IN" sz="2000" baseline="30000" dirty="0"/>
              <a:t>nd</a:t>
            </a:r>
            <a:r>
              <a:rPr lang="en-IN" sz="2000" dirty="0"/>
              <a:t> or 3</a:t>
            </a:r>
            <a:r>
              <a:rPr lang="en-IN" sz="2000" baseline="30000" dirty="0"/>
              <a:t>rd</a:t>
            </a:r>
            <a:r>
              <a:rPr lang="en-IN" sz="2000" dirty="0"/>
              <a:t> owner of the car</a:t>
            </a:r>
          </a:p>
          <a:p>
            <a:r>
              <a:rPr lang="en-IN" sz="2000" dirty="0"/>
              <a:t>PRICE: Target variable that tells what is the price of used car.</a:t>
            </a:r>
          </a:p>
          <a:p>
            <a:pPr marL="0" indent="0">
              <a:buNone/>
            </a:pPr>
            <a:endParaRPr lang="en-IN" sz="2000" dirty="0"/>
          </a:p>
          <a:p>
            <a:pPr marL="0" indent="0">
              <a:buNone/>
            </a:pPr>
            <a:endParaRPr lang="en-IN" sz="3800" dirty="0"/>
          </a:p>
        </p:txBody>
      </p:sp>
    </p:spTree>
    <p:extLst>
      <p:ext uri="{BB962C8B-B14F-4D97-AF65-F5344CB8AC3E}">
        <p14:creationId xmlns:p14="http://schemas.microsoft.com/office/powerpoint/2010/main" val="4185464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8EC4E-551F-4306-A8E9-C6FC20451271}"/>
              </a:ext>
            </a:extLst>
          </p:cNvPr>
          <p:cNvSpPr>
            <a:spLocks noGrp="1"/>
          </p:cNvSpPr>
          <p:nvPr>
            <p:ph type="title"/>
          </p:nvPr>
        </p:nvSpPr>
        <p:spPr/>
        <p:txBody>
          <a:bodyPr/>
          <a:lstStyle/>
          <a:p>
            <a:r>
              <a:rPr lang="en-IN" dirty="0"/>
              <a:t>Visualization(Univariate Analysis)</a:t>
            </a:r>
          </a:p>
        </p:txBody>
      </p:sp>
      <p:sp>
        <p:nvSpPr>
          <p:cNvPr id="5" name="Content Placeholder 4">
            <a:extLst>
              <a:ext uri="{FF2B5EF4-FFF2-40B4-BE49-F238E27FC236}">
                <a16:creationId xmlns:a16="http://schemas.microsoft.com/office/drawing/2014/main" id="{DB4B750F-6C73-4372-918C-254616A348A5}"/>
              </a:ext>
            </a:extLst>
          </p:cNvPr>
          <p:cNvSpPr>
            <a:spLocks noGrp="1"/>
          </p:cNvSpPr>
          <p:nvPr>
            <p:ph sz="half" idx="1"/>
          </p:nvPr>
        </p:nvSpPr>
        <p:spPr/>
        <p:txBody>
          <a:bodyPr/>
          <a:lstStyle/>
          <a:p>
            <a:pPr marL="0" indent="0">
              <a:buNone/>
            </a:pPr>
            <a:r>
              <a:rPr lang="en-IN" dirty="0"/>
              <a:t>Observations:</a:t>
            </a:r>
          </a:p>
          <a:p>
            <a:r>
              <a:rPr lang="en-US" dirty="0"/>
              <a:t>Maximum count of used cars are for Mumbai and Pune location.</a:t>
            </a:r>
          </a:p>
          <a:p>
            <a:r>
              <a:rPr lang="en-US" dirty="0"/>
              <a:t>Manual cars are more in count than Automatic one.</a:t>
            </a:r>
            <a:endParaRPr lang="en-IN" dirty="0"/>
          </a:p>
        </p:txBody>
      </p:sp>
      <p:pic>
        <p:nvPicPr>
          <p:cNvPr id="10" name="Content Placeholder 9">
            <a:extLst>
              <a:ext uri="{FF2B5EF4-FFF2-40B4-BE49-F238E27FC236}">
                <a16:creationId xmlns:a16="http://schemas.microsoft.com/office/drawing/2014/main" id="{C223BF1F-D3EB-4835-A09D-720D142B3F6C}"/>
              </a:ext>
            </a:extLst>
          </p:cNvPr>
          <p:cNvPicPr>
            <a:picLocks noGrp="1" noChangeAspect="1"/>
          </p:cNvPicPr>
          <p:nvPr>
            <p:ph sz="half" idx="2"/>
          </p:nvPr>
        </p:nvPicPr>
        <p:blipFill rotWithShape="1">
          <a:blip r:embed="rId2"/>
          <a:srcRect l="16765" t="31426" r="49705" b="18482"/>
          <a:stretch/>
        </p:blipFill>
        <p:spPr>
          <a:xfrm>
            <a:off x="7064165" y="1603978"/>
            <a:ext cx="3374607" cy="3564000"/>
          </a:xfrm>
        </p:spPr>
      </p:pic>
    </p:spTree>
    <p:extLst>
      <p:ext uri="{BB962C8B-B14F-4D97-AF65-F5344CB8AC3E}">
        <p14:creationId xmlns:p14="http://schemas.microsoft.com/office/powerpoint/2010/main" val="2284720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7D1D-9E65-41FD-BFD9-C7AE3E91F940}"/>
              </a:ext>
            </a:extLst>
          </p:cNvPr>
          <p:cNvSpPr>
            <a:spLocks noGrp="1"/>
          </p:cNvSpPr>
          <p:nvPr>
            <p:ph type="title"/>
          </p:nvPr>
        </p:nvSpPr>
        <p:spPr/>
        <p:txBody>
          <a:bodyPr/>
          <a:lstStyle/>
          <a:p>
            <a:r>
              <a:rPr lang="en-IN" dirty="0"/>
              <a:t>Visualization(Univariate Analysis)</a:t>
            </a:r>
          </a:p>
        </p:txBody>
      </p:sp>
      <p:sp>
        <p:nvSpPr>
          <p:cNvPr id="3" name="Content Placeholder 2">
            <a:extLst>
              <a:ext uri="{FF2B5EF4-FFF2-40B4-BE49-F238E27FC236}">
                <a16:creationId xmlns:a16="http://schemas.microsoft.com/office/drawing/2014/main" id="{97DDE027-C25B-400B-A4B4-F3E91A8A697D}"/>
              </a:ext>
            </a:extLst>
          </p:cNvPr>
          <p:cNvSpPr>
            <a:spLocks noGrp="1"/>
          </p:cNvSpPr>
          <p:nvPr>
            <p:ph sz="half" idx="1"/>
          </p:nvPr>
        </p:nvSpPr>
        <p:spPr/>
        <p:txBody>
          <a:bodyPr/>
          <a:lstStyle/>
          <a:p>
            <a:pPr marL="0" indent="0">
              <a:buNone/>
            </a:pPr>
            <a:r>
              <a:rPr lang="en-IN" dirty="0"/>
              <a:t>Observations:</a:t>
            </a:r>
          </a:p>
          <a:p>
            <a:r>
              <a:rPr lang="en-US" dirty="0"/>
              <a:t>For used cars ,The most demanded brand is Maruti followed by Hyundai and Honda.</a:t>
            </a:r>
          </a:p>
          <a:p>
            <a:r>
              <a:rPr lang="en-US" dirty="0"/>
              <a:t>Manual cars are more in count means more in demand than Automatic.</a:t>
            </a:r>
            <a:endParaRPr lang="en-IN" dirty="0"/>
          </a:p>
        </p:txBody>
      </p:sp>
      <p:pic>
        <p:nvPicPr>
          <p:cNvPr id="6" name="Content Placeholder 5">
            <a:extLst>
              <a:ext uri="{FF2B5EF4-FFF2-40B4-BE49-F238E27FC236}">
                <a16:creationId xmlns:a16="http://schemas.microsoft.com/office/drawing/2014/main" id="{EC0C43A7-321B-4ECB-9BF2-620D3E1982D9}"/>
              </a:ext>
            </a:extLst>
          </p:cNvPr>
          <p:cNvPicPr>
            <a:picLocks noGrp="1" noChangeAspect="1"/>
          </p:cNvPicPr>
          <p:nvPr>
            <p:ph sz="half" idx="2"/>
          </p:nvPr>
        </p:nvPicPr>
        <p:blipFill rotWithShape="1">
          <a:blip r:embed="rId2"/>
          <a:srcRect l="16003" t="22857" r="41609" b="7532"/>
          <a:stretch/>
        </p:blipFill>
        <p:spPr>
          <a:xfrm>
            <a:off x="7001433" y="1972234"/>
            <a:ext cx="3653040" cy="3996000"/>
          </a:xfrm>
        </p:spPr>
      </p:pic>
    </p:spTree>
    <p:extLst>
      <p:ext uri="{BB962C8B-B14F-4D97-AF65-F5344CB8AC3E}">
        <p14:creationId xmlns:p14="http://schemas.microsoft.com/office/powerpoint/2010/main" val="1367570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TotalTime>
  <Words>1350</Words>
  <Application>Microsoft Office PowerPoint</Application>
  <PresentationFormat>Widescreen</PresentationFormat>
  <Paragraphs>137</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Carlito</vt:lpstr>
      <vt:lpstr>Castellar</vt:lpstr>
      <vt:lpstr>Office Theme</vt:lpstr>
      <vt:lpstr>          Used Car Price Prediction</vt:lpstr>
      <vt:lpstr>Contents</vt:lpstr>
      <vt:lpstr>Problem Statement</vt:lpstr>
      <vt:lpstr>Definition</vt:lpstr>
      <vt:lpstr>Benefits of Used Car Price Prediction Use Case</vt:lpstr>
      <vt:lpstr>Exploratory Data Analysis(EDA)</vt:lpstr>
      <vt:lpstr>Data and Assumptions</vt:lpstr>
      <vt:lpstr>Visualization(Univariate Analysis)</vt:lpstr>
      <vt:lpstr>Visualization(Univariate Analysis)</vt:lpstr>
      <vt:lpstr>Visualization(Univariate Analysis)</vt:lpstr>
      <vt:lpstr>Visualization(Univariate Analysis)</vt:lpstr>
      <vt:lpstr>Visualization(Univariate Analysis)</vt:lpstr>
      <vt:lpstr>Visualization(Univariate Analysis)</vt:lpstr>
      <vt:lpstr>Visualization(Bi-Variate Analysis)</vt:lpstr>
      <vt:lpstr>Visualization(Bi-Variate Analysis)</vt:lpstr>
      <vt:lpstr>Visualization(Bi-Variate Analysis)</vt:lpstr>
      <vt:lpstr>Visualization(Bi-Variate Analysis)</vt:lpstr>
      <vt:lpstr>Visualization(Bi- Variate Analysis)</vt:lpstr>
      <vt:lpstr>Visualization(Bi-Variate Analysis)</vt:lpstr>
      <vt:lpstr>Visualization(Bi- Variate Analysis)</vt:lpstr>
      <vt:lpstr>Visualization(Bi-Variate Analysis)</vt:lpstr>
      <vt:lpstr>Correlation</vt:lpstr>
      <vt:lpstr>Outliers</vt:lpstr>
      <vt:lpstr>Outliers</vt:lpstr>
      <vt:lpstr>Outliers</vt:lpstr>
      <vt:lpstr>Skewness</vt:lpstr>
      <vt:lpstr>Outlier Removal</vt:lpstr>
      <vt:lpstr>Standardization</vt:lpstr>
      <vt:lpstr>Model Building</vt:lpstr>
      <vt:lpstr>Finding Best Random State and Splitting data between Train and Test Data</vt:lpstr>
      <vt:lpstr>Model Initialisation ,Training of model, and Predicting Target data</vt:lpstr>
      <vt:lpstr>Key metrics used for evaluation of models</vt:lpstr>
      <vt:lpstr>Cross Validation of the Models</vt:lpstr>
      <vt:lpstr>Plotting Regplot for Random Forest Regressor</vt:lpstr>
      <vt:lpstr>Hyper Parameter Tuning</vt:lpstr>
      <vt:lpstr>Saving model</vt:lpstr>
      <vt:lpstr>Conclusion</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dc:title>
  <dc:creator>Swati Pandey</dc:creator>
  <cp:lastModifiedBy>Swati Pandey</cp:lastModifiedBy>
  <cp:revision>4</cp:revision>
  <dcterms:created xsi:type="dcterms:W3CDTF">2022-02-23T07:13:42Z</dcterms:created>
  <dcterms:modified xsi:type="dcterms:W3CDTF">2022-02-23T17:47:03Z</dcterms:modified>
</cp:coreProperties>
</file>